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69" r:id="rId1"/>
  </p:sldMasterIdLst>
  <p:sldIdLst>
    <p:sldId id="256" r:id="rId2"/>
    <p:sldId id="257" r:id="rId3"/>
    <p:sldId id="259" r:id="rId4"/>
    <p:sldId id="260" r:id="rId5"/>
    <p:sldId id="263" r:id="rId6"/>
    <p:sldId id="273" r:id="rId7"/>
    <p:sldId id="268" r:id="rId8"/>
    <p:sldId id="262" r:id="rId9"/>
    <p:sldId id="269" r:id="rId10"/>
    <p:sldId id="270" r:id="rId11"/>
    <p:sldId id="274" r:id="rId12"/>
    <p:sldId id="272" r:id="rId13"/>
    <p:sldId id="279" r:id="rId14"/>
    <p:sldId id="264" r:id="rId15"/>
    <p:sldId id="261" r:id="rId16"/>
    <p:sldId id="267" r:id="rId17"/>
    <p:sldId id="266" r:id="rId18"/>
    <p:sldId id="280" r:id="rId19"/>
    <p:sldId id="275" r:id="rId20"/>
    <p:sldId id="276"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016" autoAdjust="0"/>
    <p:restoredTop sz="94660"/>
  </p:normalViewPr>
  <p:slideViewPr>
    <p:cSldViewPr snapToGrid="0">
      <p:cViewPr varScale="1">
        <p:scale>
          <a:sx n="87" d="100"/>
          <a:sy n="87" d="100"/>
        </p:scale>
        <p:origin x="761" y="46"/>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184DA70-C731-4C70-880D-CCD4705E623C}" type="datetime1">
              <a:rPr lang="en-US" smtClean="0"/>
              <a:t>10/10/2023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8244438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2D6E202-B606-4609-B914-27C9371A1F6D}" type="datetime1">
              <a:rPr lang="en-US" smtClean="0"/>
              <a:t>10/10/2023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088718064"/>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62D6E202-B606-4609-B914-27C9371A1F6D}" type="datetime1">
              <a:rPr lang="en-US" smtClean="0"/>
              <a:t>10/10/2023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02752524"/>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62D6E202-B606-4609-B914-27C9371A1F6D}" type="datetime1">
              <a:rPr lang="en-US" smtClean="0"/>
              <a:t>10/10/2023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1264869542"/>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2D6E202-B606-4609-B914-27C9371A1F6D}" type="datetime1">
              <a:rPr lang="en-US" smtClean="0"/>
              <a:t>10/10/2023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426326176"/>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62D6E202-B606-4609-B914-27C9371A1F6D}" type="datetime1">
              <a:rPr lang="en-US" smtClean="0"/>
              <a:t>10/10/2023</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11733013"/>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62D6E202-B606-4609-B914-27C9371A1F6D}" type="datetime1">
              <a:rPr lang="en-US" smtClean="0"/>
              <a:t>10/10/2023</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434304521"/>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2A279-0833-481D-8C56-F67FD0AC6C50}" type="datetime1">
              <a:rPr lang="en-US" smtClean="0"/>
              <a:t>10/10/2023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2752852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587DA83-5663-4C9C-B9AA-0B40A3DAFF81}" type="datetime1">
              <a:rPr lang="en-US" smtClean="0"/>
              <a:t>10/10/2023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606019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4BE1D723-8F53-4F53-90B0-1982A396982E}" type="datetime1">
              <a:rPr lang="en-US" smtClean="0"/>
              <a:t>10/10/2023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185023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7669AF7-7BEB-44E4-9852-375E34362B5B}" type="datetime1">
              <a:rPr lang="en-US" smtClean="0"/>
              <a:t>10/10/2023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111220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AAAC38D-0552-4C82-B593-E6124DFADBE2}" type="datetime1">
              <a:rPr lang="en-US" smtClean="0"/>
              <a:t>10/10/2023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785510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9DF0F1C-5577-4ACB-BB62-DF8F3C494C7E}" type="datetime1">
              <a:rPr lang="en-US" smtClean="0"/>
              <a:t>10/10/2023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172632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1775B394-D9F9-4F0C-B15D-605F45CB9E9F}" type="datetime1">
              <a:rPr lang="en-US" smtClean="0"/>
              <a:t>10/10/2023</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6559668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39667345-2558-425A-8533-9BFDBCE15005}" type="datetime1">
              <a:rPr lang="en-US" smtClean="0"/>
              <a:t>10/10/2023</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243827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92BEA474-078D-4E9B-9B14-09A87B19DC46}" type="datetime1">
              <a:rPr lang="en-US" smtClean="0"/>
              <a:t>10/10/2023</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3888806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907D986-8816-4272-A432-0437A28A9828}" type="datetime1">
              <a:rPr lang="en-US" smtClean="0"/>
              <a:t>10/10/2023</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2277133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6.png"/><Relationship Id="rId10" Type="http://schemas.openxmlformats.org/officeDocument/2006/relationships/slideLayout" Target="../slideLayouts/slideLayout10.xml"/><Relationship Id="rId19" Type="http://schemas.openxmlformats.org/officeDocument/2006/relationships/image" Target="../media/image2.jp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lum/>
          </a:blip>
          <a:srcRect/>
          <a:stretch>
            <a:fillRect/>
          </a:stretch>
        </a:blipFill>
        <a:effectLst/>
      </p:bgPr>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0">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1">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2">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3">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62D6E202-B606-4609-B914-27C9371A1F6D}" type="datetime1">
              <a:rPr lang="en-US" smtClean="0"/>
              <a:t>10/10/2023</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2346597117"/>
      </p:ext>
    </p:extLst>
  </p:cSld>
  <p:clrMap bg1="dk1" tx1="lt1" bg2="dk2" tx2="lt2" accent1="accent1" accent2="accent2" accent3="accent3" accent4="accent4" accent5="accent5" accent6="accent6" hlink="hlink" folHlink="folHlink"/>
  <p:sldLayoutIdLst>
    <p:sldLayoutId id="2147483870" r:id="rId1"/>
    <p:sldLayoutId id="2147483871" r:id="rId2"/>
    <p:sldLayoutId id="2147483872" r:id="rId3"/>
    <p:sldLayoutId id="2147483873" r:id="rId4"/>
    <p:sldLayoutId id="2147483874" r:id="rId5"/>
    <p:sldLayoutId id="2147483875" r:id="rId6"/>
    <p:sldLayoutId id="2147483876" r:id="rId7"/>
    <p:sldLayoutId id="2147483877" r:id="rId8"/>
    <p:sldLayoutId id="2147483878" r:id="rId9"/>
    <p:sldLayoutId id="2147483879" r:id="rId10"/>
    <p:sldLayoutId id="2147483880" r:id="rId11"/>
    <p:sldLayoutId id="2147483881" r:id="rId12"/>
    <p:sldLayoutId id="2147483882" r:id="rId13"/>
    <p:sldLayoutId id="2147483883" r:id="rId14"/>
    <p:sldLayoutId id="2147483884" r:id="rId15"/>
    <p:sldLayoutId id="2147483885" r:id="rId16"/>
    <p:sldLayoutId id="2147483886"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33.png"/><Relationship Id="rId1" Type="http://schemas.openxmlformats.org/officeDocument/2006/relationships/slideLayout" Target="../slideLayouts/slideLayout7.xml"/><Relationship Id="rId6" Type="http://schemas.openxmlformats.org/officeDocument/2006/relationships/image" Target="../media/image37.jpg"/><Relationship Id="rId5" Type="http://schemas.openxmlformats.org/officeDocument/2006/relationships/image" Target="../media/image36.png"/><Relationship Id="rId4" Type="http://schemas.openxmlformats.org/officeDocument/2006/relationships/image" Target="../media/image35.jpg"/></Relationships>
</file>

<file path=ppt/slides/_rels/slide11.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image" Target="../media/image49.svg"/><Relationship Id="rId18" Type="http://schemas.openxmlformats.org/officeDocument/2006/relationships/image" Target="../media/image54.png"/><Relationship Id="rId3" Type="http://schemas.openxmlformats.org/officeDocument/2006/relationships/image" Target="../media/image39.svg"/><Relationship Id="rId7" Type="http://schemas.openxmlformats.org/officeDocument/2006/relationships/image" Target="../media/image43.svg"/><Relationship Id="rId12" Type="http://schemas.openxmlformats.org/officeDocument/2006/relationships/image" Target="../media/image48.png"/><Relationship Id="rId17" Type="http://schemas.openxmlformats.org/officeDocument/2006/relationships/image" Target="../media/image53.svg"/><Relationship Id="rId2" Type="http://schemas.openxmlformats.org/officeDocument/2006/relationships/image" Target="../media/image38.png"/><Relationship Id="rId16" Type="http://schemas.openxmlformats.org/officeDocument/2006/relationships/image" Target="../media/image52.png"/><Relationship Id="rId1" Type="http://schemas.openxmlformats.org/officeDocument/2006/relationships/slideLayout" Target="../slideLayouts/slideLayout7.xml"/><Relationship Id="rId6" Type="http://schemas.openxmlformats.org/officeDocument/2006/relationships/image" Target="../media/image42.png"/><Relationship Id="rId11" Type="http://schemas.openxmlformats.org/officeDocument/2006/relationships/image" Target="../media/image47.svg"/><Relationship Id="rId5" Type="http://schemas.openxmlformats.org/officeDocument/2006/relationships/image" Target="../media/image41.svg"/><Relationship Id="rId15" Type="http://schemas.openxmlformats.org/officeDocument/2006/relationships/image" Target="../media/image51.svg"/><Relationship Id="rId10" Type="http://schemas.openxmlformats.org/officeDocument/2006/relationships/image" Target="../media/image46.png"/><Relationship Id="rId19" Type="http://schemas.openxmlformats.org/officeDocument/2006/relationships/image" Target="../media/image55.svg"/><Relationship Id="rId4" Type="http://schemas.openxmlformats.org/officeDocument/2006/relationships/image" Target="../media/image40.png"/><Relationship Id="rId9" Type="http://schemas.openxmlformats.org/officeDocument/2006/relationships/image" Target="../media/image45.svg"/><Relationship Id="rId14" Type="http://schemas.openxmlformats.org/officeDocument/2006/relationships/image" Target="../media/image50.png"/></Relationships>
</file>

<file path=ppt/slides/_rels/slide12.xml.rels><?xml version="1.0" encoding="UTF-8" standalone="yes"?>
<Relationships xmlns="http://schemas.openxmlformats.org/package/2006/relationships"><Relationship Id="rId3" Type="http://schemas.openxmlformats.org/officeDocument/2006/relationships/image" Target="../media/image57.svg"/><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8" Type="http://schemas.openxmlformats.org/officeDocument/2006/relationships/image" Target="../media/image62.png"/><Relationship Id="rId13" Type="http://schemas.openxmlformats.org/officeDocument/2006/relationships/image" Target="../media/image34.svg"/><Relationship Id="rId18" Type="http://schemas.openxmlformats.org/officeDocument/2006/relationships/image" Target="../media/image68.png"/><Relationship Id="rId3" Type="http://schemas.openxmlformats.org/officeDocument/2006/relationships/image" Target="../media/image59.svg"/><Relationship Id="rId21" Type="http://schemas.openxmlformats.org/officeDocument/2006/relationships/image" Target="../media/image39.svg"/><Relationship Id="rId7" Type="http://schemas.openxmlformats.org/officeDocument/2006/relationships/image" Target="../media/image61.svg"/><Relationship Id="rId12" Type="http://schemas.openxmlformats.org/officeDocument/2006/relationships/image" Target="../media/image33.png"/><Relationship Id="rId17" Type="http://schemas.openxmlformats.org/officeDocument/2006/relationships/image" Target="../media/image67.svg"/><Relationship Id="rId2" Type="http://schemas.openxmlformats.org/officeDocument/2006/relationships/image" Target="../media/image58.png"/><Relationship Id="rId16" Type="http://schemas.openxmlformats.org/officeDocument/2006/relationships/image" Target="../media/image66.png"/><Relationship Id="rId20" Type="http://schemas.openxmlformats.org/officeDocument/2006/relationships/image" Target="../media/image38.png"/><Relationship Id="rId1" Type="http://schemas.openxmlformats.org/officeDocument/2006/relationships/slideLayout" Target="../slideLayouts/slideLayout7.xml"/><Relationship Id="rId6" Type="http://schemas.openxmlformats.org/officeDocument/2006/relationships/image" Target="../media/image60.png"/><Relationship Id="rId11" Type="http://schemas.openxmlformats.org/officeDocument/2006/relationships/image" Target="../media/image65.svg"/><Relationship Id="rId5" Type="http://schemas.openxmlformats.org/officeDocument/2006/relationships/image" Target="../media/image53.svg"/><Relationship Id="rId15" Type="http://schemas.openxmlformats.org/officeDocument/2006/relationships/image" Target="../media/image26.svg"/><Relationship Id="rId23" Type="http://schemas.openxmlformats.org/officeDocument/2006/relationships/image" Target="../media/image32.svg"/><Relationship Id="rId10" Type="http://schemas.openxmlformats.org/officeDocument/2006/relationships/image" Target="../media/image64.png"/><Relationship Id="rId19" Type="http://schemas.openxmlformats.org/officeDocument/2006/relationships/image" Target="../media/image69.svg"/><Relationship Id="rId4" Type="http://schemas.openxmlformats.org/officeDocument/2006/relationships/image" Target="../media/image52.png"/><Relationship Id="rId9" Type="http://schemas.openxmlformats.org/officeDocument/2006/relationships/image" Target="../media/image63.svg"/><Relationship Id="rId14" Type="http://schemas.openxmlformats.org/officeDocument/2006/relationships/image" Target="../media/image25.png"/><Relationship Id="rId22" Type="http://schemas.openxmlformats.org/officeDocument/2006/relationships/image" Target="../media/image3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0.jpeg"/><Relationship Id="rId2" Type="http://schemas.openxmlformats.org/officeDocument/2006/relationships/image" Target="../media/image2.jp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1.jp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hyperlink" Target="https://www.hipaajournal.com/healthcare-data-breach-statistics/" TargetMode="External"/><Relationship Id="rId2" Type="http://schemas.openxmlformats.org/officeDocument/2006/relationships/image" Target="../media/image16.jpg"/><Relationship Id="rId1" Type="http://schemas.openxmlformats.org/officeDocument/2006/relationships/slideLayout" Target="../slideLayouts/slideLayout7.xml"/><Relationship Id="rId5" Type="http://schemas.openxmlformats.org/officeDocument/2006/relationships/image" Target="../media/image18.jpg"/><Relationship Id="rId4" Type="http://schemas.openxmlformats.org/officeDocument/2006/relationships/image" Target="../media/image17.jpg"/></Relationships>
</file>

<file path=ppt/slides/_rels/slide6.xml.rels><?xml version="1.0" encoding="UTF-8" standalone="yes"?>
<Relationships xmlns="http://schemas.openxmlformats.org/package/2006/relationships"><Relationship Id="rId2" Type="http://schemas.openxmlformats.org/officeDocument/2006/relationships/hyperlink" Target="https://www.hipaajournal.com/healthcare-data-breach-statistics/" TargetMode="Externa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30.svg"/><Relationship Id="rId3" Type="http://schemas.openxmlformats.org/officeDocument/2006/relationships/image" Target="../media/image20.svg"/><Relationship Id="rId7" Type="http://schemas.openxmlformats.org/officeDocument/2006/relationships/image" Target="../media/image24.svg"/><Relationship Id="rId12" Type="http://schemas.openxmlformats.org/officeDocument/2006/relationships/image" Target="../media/image29.pn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23.png"/><Relationship Id="rId11" Type="http://schemas.openxmlformats.org/officeDocument/2006/relationships/image" Target="../media/image28.svg"/><Relationship Id="rId5" Type="http://schemas.openxmlformats.org/officeDocument/2006/relationships/image" Target="../media/image22.svg"/><Relationship Id="rId15" Type="http://schemas.openxmlformats.org/officeDocument/2006/relationships/image" Target="../media/image32.sv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svg"/><Relationship Id="rId14" Type="http://schemas.openxmlformats.org/officeDocument/2006/relationships/image" Target="../media/image31.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descr="Sphere of mesh and nodes">
            <a:extLst>
              <a:ext uri="{FF2B5EF4-FFF2-40B4-BE49-F238E27FC236}">
                <a16:creationId xmlns:a16="http://schemas.microsoft.com/office/drawing/2014/main" id="{25D0CFBE-060C-8AB7-7116-1199AF8A0EB5}"/>
              </a:ext>
            </a:extLst>
          </p:cNvPr>
          <p:cNvPicPr>
            <a:picLocks noChangeAspect="1"/>
          </p:cNvPicPr>
          <p:nvPr/>
        </p:nvPicPr>
        <p:blipFill rotWithShape="1">
          <a:blip r:embed="rId2"/>
          <a:srcRect t="1430" b="23570"/>
          <a:stretch/>
        </p:blipFill>
        <p:spPr>
          <a:xfrm>
            <a:off x="20" y="0"/>
            <a:ext cx="12191980" cy="6858000"/>
          </a:xfrm>
          <a:prstGeom prst="rect">
            <a:avLst/>
          </a:prstGeom>
        </p:spPr>
      </p:pic>
      <p:sp>
        <p:nvSpPr>
          <p:cNvPr id="2" name="Title 1">
            <a:extLst>
              <a:ext uri="{FF2B5EF4-FFF2-40B4-BE49-F238E27FC236}">
                <a16:creationId xmlns:a16="http://schemas.microsoft.com/office/drawing/2014/main" id="{F4BE236F-E54A-3B88-9092-5CB757DB1959}"/>
              </a:ext>
            </a:extLst>
          </p:cNvPr>
          <p:cNvSpPr>
            <a:spLocks noGrp="1"/>
          </p:cNvSpPr>
          <p:nvPr>
            <p:ph type="ctrTitle"/>
          </p:nvPr>
        </p:nvSpPr>
        <p:spPr>
          <a:xfrm>
            <a:off x="443335" y="505557"/>
            <a:ext cx="5544227" cy="2781124"/>
          </a:xfr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anchor="b">
            <a:normAutofit/>
          </a:bodyPr>
          <a:lstStyle/>
          <a:p>
            <a:r>
              <a:rPr lang="en-US" sz="4400" b="0" spc="-25" dirty="0">
                <a:latin typeface="Arial Black"/>
                <a:cs typeface="Arial Black"/>
              </a:rPr>
              <a:t>Revolutionizing </a:t>
            </a:r>
            <a:r>
              <a:rPr lang="en-US" sz="4400" b="0" spc="-20" dirty="0">
                <a:latin typeface="Arial Black"/>
                <a:cs typeface="Arial Black"/>
              </a:rPr>
              <a:t> </a:t>
            </a:r>
            <a:r>
              <a:rPr lang="en-US" sz="4400" b="0" spc="-5" dirty="0">
                <a:latin typeface="Arial Black"/>
                <a:cs typeface="Arial Black"/>
              </a:rPr>
              <a:t>Health</a:t>
            </a:r>
            <a:r>
              <a:rPr lang="en-US" sz="4400" b="0" spc="-75" dirty="0">
                <a:latin typeface="Arial Black"/>
                <a:cs typeface="Arial Black"/>
              </a:rPr>
              <a:t> </a:t>
            </a:r>
            <a:r>
              <a:rPr lang="en-US" sz="4400" b="0" spc="5" dirty="0">
                <a:latin typeface="Arial Black"/>
                <a:cs typeface="Arial Black"/>
              </a:rPr>
              <a:t>Insurance </a:t>
            </a:r>
            <a:r>
              <a:rPr lang="en-US" sz="4400" b="0" spc="-1450" dirty="0">
                <a:latin typeface="Arial Black"/>
                <a:cs typeface="Arial Black"/>
              </a:rPr>
              <a:t> </a:t>
            </a:r>
            <a:r>
              <a:rPr lang="en-US" sz="4400" b="0" dirty="0">
                <a:latin typeface="Arial Black"/>
                <a:cs typeface="Arial Black"/>
              </a:rPr>
              <a:t>Claim	</a:t>
            </a:r>
            <a:r>
              <a:rPr lang="en-US" sz="4400" b="0" spc="10" dirty="0">
                <a:latin typeface="Arial Black"/>
                <a:cs typeface="Arial Black"/>
              </a:rPr>
              <a:t>Processes </a:t>
            </a:r>
            <a:r>
              <a:rPr lang="en-US" sz="4400" b="0" spc="-1455" dirty="0">
                <a:latin typeface="Arial Black"/>
                <a:cs typeface="Arial Black"/>
              </a:rPr>
              <a:t> </a:t>
            </a:r>
            <a:r>
              <a:rPr lang="en-US" sz="4400" b="0" dirty="0">
                <a:latin typeface="Arial Black"/>
                <a:cs typeface="Arial Black"/>
              </a:rPr>
              <a:t>with</a:t>
            </a:r>
            <a:r>
              <a:rPr lang="en-US" sz="4400" b="0" spc="-45" dirty="0">
                <a:latin typeface="Arial Black"/>
                <a:cs typeface="Arial Black"/>
              </a:rPr>
              <a:t> </a:t>
            </a:r>
            <a:r>
              <a:rPr lang="en-US" sz="4400" b="0" spc="-15" dirty="0">
                <a:latin typeface="Arial Black"/>
                <a:cs typeface="Arial Black"/>
              </a:rPr>
              <a:t>Blockchain</a:t>
            </a:r>
            <a:endParaRPr lang="en-US" sz="4400" b="1" dirty="0">
              <a:solidFill>
                <a:schemeClr val="tx2">
                  <a:lumMod val="10000"/>
                </a:schemeClr>
              </a:solidFill>
            </a:endParaRPr>
          </a:p>
        </p:txBody>
      </p:sp>
      <p:sp>
        <p:nvSpPr>
          <p:cNvPr id="3" name="Subtitle 2">
            <a:extLst>
              <a:ext uri="{FF2B5EF4-FFF2-40B4-BE49-F238E27FC236}">
                <a16:creationId xmlns:a16="http://schemas.microsoft.com/office/drawing/2014/main" id="{0BA5384E-DA5B-5053-32A9-7A1D2760BB16}"/>
              </a:ext>
            </a:extLst>
          </p:cNvPr>
          <p:cNvSpPr>
            <a:spLocks noGrp="1"/>
          </p:cNvSpPr>
          <p:nvPr>
            <p:ph type="subTitle" idx="1"/>
          </p:nvPr>
        </p:nvSpPr>
        <p:spPr>
          <a:xfrm>
            <a:off x="496090" y="4156063"/>
            <a:ext cx="3205640" cy="1515266"/>
          </a:xfrm>
        </p:spPr>
        <p:txBody>
          <a:bodyPr anchor="t">
            <a:normAutofit/>
          </a:bodyPr>
          <a:lstStyle/>
          <a:p>
            <a:r>
              <a:rPr lang="en-US" sz="1800" b="1" dirty="0"/>
              <a:t>ManMEET Kaur</a:t>
            </a:r>
          </a:p>
          <a:p>
            <a:r>
              <a:rPr lang="en-US" sz="1800" b="1" dirty="0"/>
              <a:t>Shubham Patil</a:t>
            </a:r>
          </a:p>
          <a:p>
            <a:r>
              <a:rPr lang="en-US" sz="1800" b="1" dirty="0"/>
              <a:t>Vishwadish desale</a:t>
            </a:r>
          </a:p>
        </p:txBody>
      </p:sp>
      <p:sp>
        <p:nvSpPr>
          <p:cNvPr id="5" name="TextBox 4">
            <a:extLst>
              <a:ext uri="{FF2B5EF4-FFF2-40B4-BE49-F238E27FC236}">
                <a16:creationId xmlns:a16="http://schemas.microsoft.com/office/drawing/2014/main" id="{29671559-4936-373D-0541-F7CC3C6712DF}"/>
              </a:ext>
            </a:extLst>
          </p:cNvPr>
          <p:cNvSpPr txBox="1"/>
          <p:nvPr/>
        </p:nvSpPr>
        <p:spPr>
          <a:xfrm>
            <a:off x="496090" y="3429000"/>
            <a:ext cx="4207120" cy="369332"/>
          </a:xfrm>
          <a:prstGeom prst="rect">
            <a:avLst/>
          </a:prstGeom>
          <a:noFill/>
        </p:spPr>
        <p:txBody>
          <a:bodyPr wrap="square" rtlCol="0">
            <a:spAutoFit/>
          </a:bodyPr>
          <a:lstStyle/>
          <a:p>
            <a:r>
              <a:rPr lang="en-US" b="1" dirty="0"/>
              <a:t>Guided by: Dr. Wei-</a:t>
            </a:r>
            <a:r>
              <a:rPr lang="en-US" b="1" dirty="0" err="1"/>
              <a:t>Kuang</a:t>
            </a:r>
            <a:r>
              <a:rPr lang="en-US" b="1" dirty="0"/>
              <a:t> Huang</a:t>
            </a:r>
          </a:p>
        </p:txBody>
      </p:sp>
    </p:spTree>
    <p:extLst>
      <p:ext uri="{BB962C8B-B14F-4D97-AF65-F5344CB8AC3E}">
        <p14:creationId xmlns:p14="http://schemas.microsoft.com/office/powerpoint/2010/main" val="1386920829"/>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529959F-5E9F-E2EF-49FD-24A4ECBA4D56}"/>
              </a:ext>
            </a:extLst>
          </p:cNvPr>
          <p:cNvSpPr txBox="1"/>
          <p:nvPr/>
        </p:nvSpPr>
        <p:spPr>
          <a:xfrm>
            <a:off x="487972" y="828989"/>
            <a:ext cx="12190534" cy="1608133"/>
          </a:xfrm>
          <a:prstGeom prst="rect">
            <a:avLst/>
          </a:prstGeom>
          <a:noFill/>
        </p:spPr>
        <p:txBody>
          <a:bodyPr wrap="square">
            <a:spAutoFit/>
          </a:bodyPr>
          <a:lstStyle/>
          <a:p>
            <a:pPr marL="12700" marR="782955">
              <a:lnSpc>
                <a:spcPct val="100000"/>
              </a:lnSpc>
              <a:spcBef>
                <a:spcPts val="100"/>
              </a:spcBef>
              <a:buSzPct val="94444"/>
              <a:buFont typeface="Arial MT"/>
              <a:buChar char="•"/>
              <a:tabLst>
                <a:tab pos="93980" algn="l"/>
              </a:tabLst>
            </a:pPr>
            <a:r>
              <a:rPr lang="en-US" sz="1600" b="1" dirty="0">
                <a:solidFill>
                  <a:schemeClr val="bg1"/>
                </a:solidFill>
                <a:latin typeface="Calibri"/>
                <a:cs typeface="Calibri"/>
              </a:rPr>
              <a:t>EHR </a:t>
            </a:r>
            <a:r>
              <a:rPr lang="en-US" sz="1600" b="1" spc="-15" dirty="0">
                <a:solidFill>
                  <a:schemeClr val="bg1"/>
                </a:solidFill>
                <a:latin typeface="Calibri"/>
                <a:cs typeface="Calibri"/>
              </a:rPr>
              <a:t>Systems:</a:t>
            </a:r>
            <a:r>
              <a:rPr lang="en-US" sz="1600" b="1" spc="-10" dirty="0">
                <a:solidFill>
                  <a:schemeClr val="bg1"/>
                </a:solidFill>
                <a:latin typeface="Calibri"/>
                <a:cs typeface="Calibri"/>
              </a:rPr>
              <a:t> </a:t>
            </a:r>
            <a:r>
              <a:rPr lang="en-US" sz="1600" spc="-10" dirty="0">
                <a:solidFill>
                  <a:schemeClr val="bg1"/>
                </a:solidFill>
                <a:latin typeface="Calibri"/>
                <a:cs typeface="Calibri"/>
              </a:rPr>
              <a:t>Healthcare</a:t>
            </a:r>
            <a:r>
              <a:rPr lang="en-US" sz="1600" spc="30" dirty="0">
                <a:solidFill>
                  <a:schemeClr val="bg1"/>
                </a:solidFill>
                <a:latin typeface="Calibri"/>
                <a:cs typeface="Calibri"/>
              </a:rPr>
              <a:t> </a:t>
            </a:r>
            <a:r>
              <a:rPr lang="en-US" sz="1600" spc="-10" dirty="0">
                <a:solidFill>
                  <a:schemeClr val="bg1"/>
                </a:solidFill>
                <a:latin typeface="Calibri"/>
                <a:cs typeface="Calibri"/>
              </a:rPr>
              <a:t>providers</a:t>
            </a:r>
            <a:r>
              <a:rPr lang="en-US" sz="1600" spc="20" dirty="0">
                <a:solidFill>
                  <a:schemeClr val="bg1"/>
                </a:solidFill>
                <a:latin typeface="Calibri"/>
                <a:cs typeface="Calibri"/>
              </a:rPr>
              <a:t> </a:t>
            </a:r>
            <a:r>
              <a:rPr lang="en-US" sz="1600" spc="-5" dirty="0">
                <a:solidFill>
                  <a:schemeClr val="bg1"/>
                </a:solidFill>
                <a:latin typeface="Calibri"/>
                <a:cs typeface="Calibri"/>
              </a:rPr>
              <a:t>use</a:t>
            </a:r>
            <a:r>
              <a:rPr lang="en-US" sz="1600" spc="5" dirty="0">
                <a:solidFill>
                  <a:schemeClr val="bg1"/>
                </a:solidFill>
                <a:latin typeface="Calibri"/>
                <a:cs typeface="Calibri"/>
              </a:rPr>
              <a:t> </a:t>
            </a:r>
            <a:r>
              <a:rPr lang="en-US" sz="1600" spc="-10" dirty="0">
                <a:solidFill>
                  <a:schemeClr val="bg1"/>
                </a:solidFill>
                <a:latin typeface="Calibri"/>
                <a:cs typeface="Calibri"/>
              </a:rPr>
              <a:t>Electronic</a:t>
            </a:r>
            <a:r>
              <a:rPr lang="en-US" sz="1600" spc="15" dirty="0">
                <a:solidFill>
                  <a:schemeClr val="bg1"/>
                </a:solidFill>
                <a:latin typeface="Calibri"/>
                <a:cs typeface="Calibri"/>
              </a:rPr>
              <a:t> </a:t>
            </a:r>
            <a:r>
              <a:rPr lang="en-US" sz="1600" spc="-5" dirty="0">
                <a:solidFill>
                  <a:schemeClr val="bg1"/>
                </a:solidFill>
                <a:latin typeface="Calibri"/>
                <a:cs typeface="Calibri"/>
              </a:rPr>
              <a:t>Health</a:t>
            </a:r>
            <a:r>
              <a:rPr lang="en-US" sz="1600" spc="15" dirty="0">
                <a:solidFill>
                  <a:schemeClr val="bg1"/>
                </a:solidFill>
                <a:latin typeface="Calibri"/>
                <a:cs typeface="Calibri"/>
              </a:rPr>
              <a:t> </a:t>
            </a:r>
            <a:r>
              <a:rPr lang="en-US" sz="1600" spc="-15" dirty="0">
                <a:solidFill>
                  <a:schemeClr val="bg1"/>
                </a:solidFill>
                <a:latin typeface="Calibri"/>
                <a:cs typeface="Calibri"/>
              </a:rPr>
              <a:t>Records</a:t>
            </a:r>
            <a:r>
              <a:rPr lang="en-US" sz="1600" spc="20" dirty="0">
                <a:solidFill>
                  <a:schemeClr val="bg1"/>
                </a:solidFill>
                <a:latin typeface="Calibri"/>
                <a:cs typeface="Calibri"/>
              </a:rPr>
              <a:t> </a:t>
            </a:r>
            <a:r>
              <a:rPr lang="en-US" sz="1600" spc="-15" dirty="0">
                <a:solidFill>
                  <a:schemeClr val="bg1"/>
                </a:solidFill>
                <a:latin typeface="Calibri"/>
                <a:cs typeface="Calibri"/>
              </a:rPr>
              <a:t>systems</a:t>
            </a:r>
            <a:r>
              <a:rPr lang="en-US" sz="1600" dirty="0">
                <a:solidFill>
                  <a:schemeClr val="bg1"/>
                </a:solidFill>
                <a:latin typeface="Calibri"/>
                <a:cs typeface="Calibri"/>
              </a:rPr>
              <a:t> </a:t>
            </a:r>
            <a:r>
              <a:rPr lang="en-US" sz="1600" spc="-10" dirty="0">
                <a:solidFill>
                  <a:schemeClr val="bg1"/>
                </a:solidFill>
                <a:latin typeface="Calibri"/>
                <a:cs typeface="Calibri"/>
              </a:rPr>
              <a:t>to</a:t>
            </a:r>
            <a:r>
              <a:rPr lang="en-US" sz="1600" dirty="0">
                <a:solidFill>
                  <a:schemeClr val="bg1"/>
                </a:solidFill>
                <a:latin typeface="Calibri"/>
                <a:cs typeface="Calibri"/>
              </a:rPr>
              <a:t> </a:t>
            </a:r>
            <a:r>
              <a:rPr lang="en-US" sz="1600" spc="-5" dirty="0">
                <a:solidFill>
                  <a:schemeClr val="bg1"/>
                </a:solidFill>
                <a:latin typeface="Calibri"/>
                <a:cs typeface="Calibri"/>
              </a:rPr>
              <a:t>manage</a:t>
            </a:r>
            <a:r>
              <a:rPr lang="en-US" sz="1600" spc="5" dirty="0">
                <a:solidFill>
                  <a:schemeClr val="bg1"/>
                </a:solidFill>
                <a:latin typeface="Calibri"/>
                <a:cs typeface="Calibri"/>
              </a:rPr>
              <a:t> </a:t>
            </a:r>
            <a:r>
              <a:rPr lang="en-US" sz="1600" spc="-5" dirty="0">
                <a:solidFill>
                  <a:schemeClr val="bg1"/>
                </a:solidFill>
                <a:latin typeface="Calibri"/>
                <a:cs typeface="Calibri"/>
              </a:rPr>
              <a:t>patient </a:t>
            </a:r>
            <a:r>
              <a:rPr lang="en-US" sz="1600" spc="-10" dirty="0">
                <a:solidFill>
                  <a:schemeClr val="bg1"/>
                </a:solidFill>
                <a:latin typeface="Calibri"/>
                <a:cs typeface="Calibri"/>
              </a:rPr>
              <a:t>information </a:t>
            </a:r>
            <a:r>
              <a:rPr lang="en-US" sz="1600" spc="5" dirty="0">
                <a:solidFill>
                  <a:schemeClr val="bg1"/>
                </a:solidFill>
                <a:latin typeface="Calibri"/>
                <a:cs typeface="Calibri"/>
              </a:rPr>
              <a:t>electronically.</a:t>
            </a:r>
          </a:p>
          <a:p>
            <a:pPr marL="12700" marR="782955">
              <a:lnSpc>
                <a:spcPct val="100000"/>
              </a:lnSpc>
              <a:spcBef>
                <a:spcPts val="100"/>
              </a:spcBef>
              <a:buSzPct val="94444"/>
              <a:buFont typeface="Arial MT"/>
              <a:buChar char="•"/>
              <a:tabLst>
                <a:tab pos="93980" algn="l"/>
              </a:tabLst>
            </a:pPr>
            <a:endParaRPr lang="en-US" sz="1600" spc="5" dirty="0">
              <a:solidFill>
                <a:schemeClr val="bg1"/>
              </a:solidFill>
              <a:latin typeface="Calibri"/>
              <a:cs typeface="Calibri"/>
            </a:endParaRPr>
          </a:p>
          <a:p>
            <a:pPr marL="12700" marR="782955">
              <a:lnSpc>
                <a:spcPct val="100000"/>
              </a:lnSpc>
              <a:spcBef>
                <a:spcPts val="100"/>
              </a:spcBef>
              <a:buSzPct val="94444"/>
              <a:buFont typeface="Arial MT"/>
              <a:buChar char="•"/>
              <a:tabLst>
                <a:tab pos="93980" algn="l"/>
              </a:tabLst>
            </a:pPr>
            <a:r>
              <a:rPr lang="en-US" sz="1600" b="1" spc="-5" dirty="0">
                <a:solidFill>
                  <a:schemeClr val="bg1"/>
                </a:solidFill>
                <a:latin typeface="Calibri"/>
                <a:cs typeface="Calibri"/>
              </a:rPr>
              <a:t>Real-time</a:t>
            </a:r>
            <a:r>
              <a:rPr lang="en-US" sz="1600" b="1" spc="-25" dirty="0">
                <a:solidFill>
                  <a:schemeClr val="bg1"/>
                </a:solidFill>
                <a:latin typeface="Calibri"/>
                <a:cs typeface="Calibri"/>
              </a:rPr>
              <a:t> </a:t>
            </a:r>
            <a:r>
              <a:rPr lang="en-US" sz="1600" b="1" spc="-10" dirty="0">
                <a:solidFill>
                  <a:schemeClr val="bg1"/>
                </a:solidFill>
                <a:latin typeface="Calibri"/>
                <a:cs typeface="Calibri"/>
              </a:rPr>
              <a:t>Data:</a:t>
            </a:r>
            <a:r>
              <a:rPr lang="en-US" sz="1600" b="1" dirty="0">
                <a:solidFill>
                  <a:schemeClr val="bg1"/>
                </a:solidFill>
                <a:latin typeface="Calibri"/>
                <a:cs typeface="Calibri"/>
              </a:rPr>
              <a:t> </a:t>
            </a:r>
            <a:r>
              <a:rPr lang="en-US" sz="1600" spc="-15" dirty="0">
                <a:solidFill>
                  <a:schemeClr val="bg1"/>
                </a:solidFill>
                <a:latin typeface="Calibri"/>
                <a:cs typeface="Calibri"/>
              </a:rPr>
              <a:t>Data</a:t>
            </a:r>
            <a:r>
              <a:rPr lang="en-US" sz="1600" spc="25" dirty="0">
                <a:solidFill>
                  <a:schemeClr val="bg1"/>
                </a:solidFill>
                <a:latin typeface="Calibri"/>
                <a:cs typeface="Calibri"/>
              </a:rPr>
              <a:t> </a:t>
            </a:r>
            <a:r>
              <a:rPr lang="en-US" sz="1600" spc="-5" dirty="0">
                <a:solidFill>
                  <a:schemeClr val="bg1"/>
                </a:solidFill>
                <a:latin typeface="Calibri"/>
                <a:cs typeface="Calibri"/>
              </a:rPr>
              <a:t>is</a:t>
            </a:r>
            <a:r>
              <a:rPr lang="en-US" sz="1600" spc="10" dirty="0">
                <a:solidFill>
                  <a:schemeClr val="bg1"/>
                </a:solidFill>
                <a:latin typeface="Calibri"/>
                <a:cs typeface="Calibri"/>
              </a:rPr>
              <a:t> </a:t>
            </a:r>
            <a:r>
              <a:rPr lang="en-US" sz="1600" spc="-5" dirty="0">
                <a:solidFill>
                  <a:schemeClr val="bg1"/>
                </a:solidFill>
                <a:latin typeface="Calibri"/>
                <a:cs typeface="Calibri"/>
              </a:rPr>
              <a:t>captured</a:t>
            </a:r>
            <a:r>
              <a:rPr lang="en-US" sz="1600" spc="15" dirty="0">
                <a:solidFill>
                  <a:schemeClr val="bg1"/>
                </a:solidFill>
                <a:latin typeface="Calibri"/>
                <a:cs typeface="Calibri"/>
              </a:rPr>
              <a:t> </a:t>
            </a:r>
            <a:r>
              <a:rPr lang="en-US" sz="1600" dirty="0">
                <a:solidFill>
                  <a:schemeClr val="bg1"/>
                </a:solidFill>
                <a:latin typeface="Calibri"/>
                <a:cs typeface="Calibri"/>
              </a:rPr>
              <a:t>and</a:t>
            </a:r>
            <a:r>
              <a:rPr lang="en-US" sz="1600" spc="20" dirty="0">
                <a:solidFill>
                  <a:schemeClr val="bg1"/>
                </a:solidFill>
                <a:latin typeface="Calibri"/>
                <a:cs typeface="Calibri"/>
              </a:rPr>
              <a:t> </a:t>
            </a:r>
            <a:r>
              <a:rPr lang="en-US" sz="1600" spc="-10" dirty="0">
                <a:solidFill>
                  <a:schemeClr val="bg1"/>
                </a:solidFill>
                <a:latin typeface="Calibri"/>
                <a:cs typeface="Calibri"/>
              </a:rPr>
              <a:t>transmitted</a:t>
            </a:r>
            <a:r>
              <a:rPr lang="en-US" sz="1600" spc="5" dirty="0">
                <a:solidFill>
                  <a:schemeClr val="bg1"/>
                </a:solidFill>
                <a:latin typeface="Calibri"/>
                <a:cs typeface="Calibri"/>
              </a:rPr>
              <a:t> </a:t>
            </a:r>
            <a:r>
              <a:rPr lang="en-US" sz="1600" dirty="0">
                <a:solidFill>
                  <a:schemeClr val="bg1"/>
                </a:solidFill>
                <a:latin typeface="Calibri"/>
                <a:cs typeface="Calibri"/>
              </a:rPr>
              <a:t>in</a:t>
            </a:r>
            <a:r>
              <a:rPr lang="en-US" sz="1600" spc="20" dirty="0">
                <a:solidFill>
                  <a:schemeClr val="bg1"/>
                </a:solidFill>
                <a:latin typeface="Calibri"/>
                <a:cs typeface="Calibri"/>
              </a:rPr>
              <a:t> </a:t>
            </a:r>
            <a:r>
              <a:rPr lang="en-US" sz="1600" spc="-10" dirty="0">
                <a:solidFill>
                  <a:schemeClr val="bg1"/>
                </a:solidFill>
                <a:latin typeface="Calibri"/>
                <a:cs typeface="Calibri"/>
              </a:rPr>
              <a:t>real-time,</a:t>
            </a:r>
            <a:r>
              <a:rPr lang="en-US" sz="1600" spc="25" dirty="0">
                <a:solidFill>
                  <a:schemeClr val="bg1"/>
                </a:solidFill>
                <a:latin typeface="Calibri"/>
                <a:cs typeface="Calibri"/>
              </a:rPr>
              <a:t> </a:t>
            </a:r>
            <a:r>
              <a:rPr lang="en-US" sz="1600" spc="-5" dirty="0">
                <a:solidFill>
                  <a:schemeClr val="bg1"/>
                </a:solidFill>
                <a:latin typeface="Calibri"/>
                <a:cs typeface="Calibri"/>
              </a:rPr>
              <a:t>enhancing</a:t>
            </a:r>
            <a:r>
              <a:rPr lang="en-US" sz="1600" spc="25" dirty="0">
                <a:solidFill>
                  <a:schemeClr val="bg1"/>
                </a:solidFill>
                <a:latin typeface="Calibri"/>
                <a:cs typeface="Calibri"/>
              </a:rPr>
              <a:t> </a:t>
            </a:r>
            <a:r>
              <a:rPr lang="en-US" sz="1600" spc="-10" dirty="0">
                <a:solidFill>
                  <a:schemeClr val="bg1"/>
                </a:solidFill>
                <a:latin typeface="Calibri"/>
                <a:cs typeface="Calibri"/>
              </a:rPr>
              <a:t>accuracy</a:t>
            </a:r>
            <a:r>
              <a:rPr lang="en-US" sz="1600" spc="20" dirty="0">
                <a:solidFill>
                  <a:schemeClr val="bg1"/>
                </a:solidFill>
                <a:latin typeface="Calibri"/>
                <a:cs typeface="Calibri"/>
              </a:rPr>
              <a:t> </a:t>
            </a:r>
            <a:r>
              <a:rPr lang="en-US" sz="1600" dirty="0">
                <a:solidFill>
                  <a:schemeClr val="bg1"/>
                </a:solidFill>
                <a:latin typeface="Calibri"/>
                <a:cs typeface="Calibri"/>
              </a:rPr>
              <a:t>and </a:t>
            </a:r>
            <a:r>
              <a:rPr lang="en-US" sz="1600" spc="-10" dirty="0">
                <a:solidFill>
                  <a:schemeClr val="bg1"/>
                </a:solidFill>
                <a:latin typeface="Calibri"/>
                <a:cs typeface="Calibri"/>
              </a:rPr>
              <a:t>completeness.</a:t>
            </a:r>
          </a:p>
          <a:p>
            <a:pPr marL="12700" marR="782955">
              <a:lnSpc>
                <a:spcPct val="100000"/>
              </a:lnSpc>
              <a:spcBef>
                <a:spcPts val="100"/>
              </a:spcBef>
              <a:buSzPct val="94444"/>
              <a:buFont typeface="Arial MT"/>
              <a:buChar char="•"/>
              <a:tabLst>
                <a:tab pos="93980" algn="l"/>
              </a:tabLst>
            </a:pPr>
            <a:endParaRPr lang="en-US" sz="1600" dirty="0">
              <a:solidFill>
                <a:schemeClr val="bg1"/>
              </a:solidFill>
              <a:latin typeface="Calibri"/>
              <a:cs typeface="Calibri"/>
            </a:endParaRPr>
          </a:p>
          <a:p>
            <a:pPr marL="93345" indent="-81280">
              <a:lnSpc>
                <a:spcPct val="100000"/>
              </a:lnSpc>
              <a:buSzPct val="94444"/>
              <a:buFont typeface="Arial MT"/>
              <a:buChar char="•"/>
              <a:tabLst>
                <a:tab pos="93980" algn="l"/>
              </a:tabLst>
            </a:pPr>
            <a:r>
              <a:rPr lang="en-US" sz="1600" b="1" spc="-5" dirty="0">
                <a:solidFill>
                  <a:schemeClr val="bg1"/>
                </a:solidFill>
                <a:latin typeface="Calibri"/>
                <a:cs typeface="Calibri"/>
              </a:rPr>
              <a:t>Streamlined</a:t>
            </a:r>
            <a:r>
              <a:rPr lang="en-US" sz="1600" b="1" spc="-25" dirty="0">
                <a:solidFill>
                  <a:schemeClr val="bg1"/>
                </a:solidFill>
                <a:latin typeface="Calibri"/>
                <a:cs typeface="Calibri"/>
              </a:rPr>
              <a:t> </a:t>
            </a:r>
            <a:r>
              <a:rPr lang="en-US" sz="1600" b="1" spc="-10" dirty="0">
                <a:solidFill>
                  <a:schemeClr val="bg1"/>
                </a:solidFill>
                <a:latin typeface="Calibri"/>
                <a:cs typeface="Calibri"/>
              </a:rPr>
              <a:t>Exchange: </a:t>
            </a:r>
            <a:r>
              <a:rPr lang="en-US" sz="1600" spc="-5" dirty="0">
                <a:solidFill>
                  <a:schemeClr val="bg1"/>
                </a:solidFill>
                <a:latin typeface="Calibri"/>
                <a:cs typeface="Calibri"/>
              </a:rPr>
              <a:t>S</a:t>
            </a:r>
            <a:r>
              <a:rPr lang="en-US" sz="1600" spc="-15" dirty="0">
                <a:solidFill>
                  <a:schemeClr val="bg1"/>
                </a:solidFill>
                <a:latin typeface="Calibri"/>
                <a:cs typeface="Calibri"/>
              </a:rPr>
              <a:t>tandardizing</a:t>
            </a:r>
            <a:r>
              <a:rPr lang="en-US" sz="1600" spc="10" dirty="0">
                <a:solidFill>
                  <a:schemeClr val="bg1"/>
                </a:solidFill>
                <a:latin typeface="Calibri"/>
                <a:cs typeface="Calibri"/>
              </a:rPr>
              <a:t> </a:t>
            </a:r>
            <a:r>
              <a:rPr lang="en-US" sz="1600" spc="-15" dirty="0">
                <a:solidFill>
                  <a:schemeClr val="bg1"/>
                </a:solidFill>
                <a:latin typeface="Calibri"/>
                <a:cs typeface="Calibri"/>
              </a:rPr>
              <a:t>data</a:t>
            </a:r>
            <a:r>
              <a:rPr lang="en-US" sz="1600" spc="10" dirty="0">
                <a:solidFill>
                  <a:schemeClr val="bg1"/>
                </a:solidFill>
                <a:latin typeface="Calibri"/>
                <a:cs typeface="Calibri"/>
              </a:rPr>
              <a:t> </a:t>
            </a:r>
            <a:r>
              <a:rPr lang="en-US" sz="1600" spc="-10" dirty="0">
                <a:solidFill>
                  <a:schemeClr val="bg1"/>
                </a:solidFill>
                <a:latin typeface="Calibri"/>
                <a:cs typeface="Calibri"/>
              </a:rPr>
              <a:t>exchange,</a:t>
            </a:r>
            <a:r>
              <a:rPr lang="en-US" sz="1600" dirty="0">
                <a:solidFill>
                  <a:schemeClr val="bg1"/>
                </a:solidFill>
                <a:latin typeface="Calibri"/>
                <a:cs typeface="Calibri"/>
              </a:rPr>
              <a:t> </a:t>
            </a:r>
            <a:r>
              <a:rPr lang="en-US" sz="1600" spc="-5" dirty="0">
                <a:solidFill>
                  <a:schemeClr val="bg1"/>
                </a:solidFill>
                <a:latin typeface="Calibri"/>
                <a:cs typeface="Calibri"/>
              </a:rPr>
              <a:t>making</a:t>
            </a:r>
            <a:r>
              <a:rPr lang="en-US" sz="1600" spc="10" dirty="0">
                <a:solidFill>
                  <a:schemeClr val="bg1"/>
                </a:solidFill>
                <a:latin typeface="Calibri"/>
                <a:cs typeface="Calibri"/>
              </a:rPr>
              <a:t> </a:t>
            </a:r>
            <a:r>
              <a:rPr lang="en-US" sz="1600" spc="-10" dirty="0">
                <a:solidFill>
                  <a:schemeClr val="bg1"/>
                </a:solidFill>
                <a:latin typeface="Calibri"/>
                <a:cs typeface="Calibri"/>
              </a:rPr>
              <a:t>healthcare</a:t>
            </a:r>
            <a:r>
              <a:rPr lang="en-US" sz="1600" spc="40" dirty="0">
                <a:solidFill>
                  <a:schemeClr val="bg1"/>
                </a:solidFill>
                <a:latin typeface="Calibri"/>
                <a:cs typeface="Calibri"/>
              </a:rPr>
              <a:t> </a:t>
            </a:r>
            <a:r>
              <a:rPr lang="en-US" sz="1600" spc="-15" dirty="0">
                <a:solidFill>
                  <a:schemeClr val="bg1"/>
                </a:solidFill>
                <a:latin typeface="Calibri"/>
                <a:cs typeface="Calibri"/>
              </a:rPr>
              <a:t>data</a:t>
            </a:r>
            <a:r>
              <a:rPr lang="en-US" sz="1600" spc="10" dirty="0">
                <a:solidFill>
                  <a:schemeClr val="bg1"/>
                </a:solidFill>
                <a:latin typeface="Calibri"/>
                <a:cs typeface="Calibri"/>
              </a:rPr>
              <a:t> </a:t>
            </a:r>
            <a:r>
              <a:rPr lang="en-US" sz="1600" spc="-10" dirty="0">
                <a:solidFill>
                  <a:schemeClr val="bg1"/>
                </a:solidFill>
                <a:latin typeface="Calibri"/>
                <a:cs typeface="Calibri"/>
              </a:rPr>
              <a:t>universally</a:t>
            </a:r>
            <a:r>
              <a:rPr lang="en-US" sz="1600" spc="10" dirty="0">
                <a:solidFill>
                  <a:schemeClr val="bg1"/>
                </a:solidFill>
                <a:latin typeface="Calibri"/>
                <a:cs typeface="Calibri"/>
              </a:rPr>
              <a:t> </a:t>
            </a:r>
            <a:r>
              <a:rPr lang="en-US" sz="1600" spc="-5" dirty="0">
                <a:solidFill>
                  <a:schemeClr val="bg1"/>
                </a:solidFill>
                <a:latin typeface="Calibri"/>
                <a:cs typeface="Calibri"/>
              </a:rPr>
              <a:t>accessible</a:t>
            </a:r>
            <a:r>
              <a:rPr lang="en-US" sz="1600" spc="20" dirty="0">
                <a:solidFill>
                  <a:schemeClr val="bg1"/>
                </a:solidFill>
                <a:latin typeface="Calibri"/>
                <a:cs typeface="Calibri"/>
              </a:rPr>
              <a:t> </a:t>
            </a:r>
            <a:r>
              <a:rPr lang="en-US" sz="1600" spc="-15" dirty="0">
                <a:solidFill>
                  <a:schemeClr val="bg1"/>
                </a:solidFill>
                <a:latin typeface="Calibri"/>
                <a:cs typeface="Calibri"/>
              </a:rPr>
              <a:t>for</a:t>
            </a:r>
            <a:r>
              <a:rPr lang="en-US" sz="1600" spc="-10" dirty="0">
                <a:solidFill>
                  <a:schemeClr val="bg1"/>
                </a:solidFill>
                <a:latin typeface="Calibri"/>
                <a:cs typeface="Calibri"/>
              </a:rPr>
              <a:t> efficient</a:t>
            </a:r>
            <a:r>
              <a:rPr lang="en-US" sz="1600" dirty="0">
                <a:solidFill>
                  <a:schemeClr val="bg1"/>
                </a:solidFill>
                <a:latin typeface="Calibri"/>
                <a:cs typeface="Calibri"/>
              </a:rPr>
              <a:t> </a:t>
            </a:r>
            <a:r>
              <a:rPr lang="en-US" sz="1600" spc="-5" dirty="0">
                <a:solidFill>
                  <a:schemeClr val="bg1"/>
                </a:solidFill>
                <a:latin typeface="Calibri"/>
                <a:cs typeface="Calibri"/>
              </a:rPr>
              <a:t>claim process.</a:t>
            </a:r>
            <a:endParaRPr lang="en-US" sz="1600" dirty="0">
              <a:solidFill>
                <a:schemeClr val="bg1"/>
              </a:solidFill>
              <a:latin typeface="Calibri"/>
              <a:cs typeface="Calibri"/>
            </a:endParaRPr>
          </a:p>
          <a:p>
            <a:endParaRPr lang="en-US" sz="1600" dirty="0">
              <a:solidFill>
                <a:schemeClr val="bg1"/>
              </a:solidFill>
            </a:endParaRPr>
          </a:p>
        </p:txBody>
      </p:sp>
      <p:sp>
        <p:nvSpPr>
          <p:cNvPr id="5" name="TextBox 4">
            <a:extLst>
              <a:ext uri="{FF2B5EF4-FFF2-40B4-BE49-F238E27FC236}">
                <a16:creationId xmlns:a16="http://schemas.microsoft.com/office/drawing/2014/main" id="{C71FD823-E7EC-E5EF-2095-46BF03F6913B}"/>
              </a:ext>
            </a:extLst>
          </p:cNvPr>
          <p:cNvSpPr txBox="1"/>
          <p:nvPr/>
        </p:nvSpPr>
        <p:spPr>
          <a:xfrm>
            <a:off x="2736606" y="245001"/>
            <a:ext cx="6444761" cy="400110"/>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sz="2000" b="1" spc="-20" dirty="0">
                <a:solidFill>
                  <a:schemeClr val="bg1"/>
                </a:solidFill>
                <a:latin typeface="Calibri"/>
                <a:cs typeface="Calibri"/>
              </a:rPr>
              <a:t>Recording</a:t>
            </a:r>
            <a:r>
              <a:rPr lang="en-US" sz="2000" b="1" spc="10" dirty="0">
                <a:solidFill>
                  <a:schemeClr val="bg1"/>
                </a:solidFill>
                <a:latin typeface="Calibri"/>
                <a:cs typeface="Calibri"/>
              </a:rPr>
              <a:t> </a:t>
            </a:r>
            <a:r>
              <a:rPr lang="en-US" sz="2000" b="1" spc="-15" dirty="0">
                <a:solidFill>
                  <a:schemeClr val="bg1"/>
                </a:solidFill>
                <a:latin typeface="Calibri"/>
                <a:cs typeface="Calibri"/>
              </a:rPr>
              <a:t>Comprehensive</a:t>
            </a:r>
            <a:r>
              <a:rPr lang="en-US" sz="2000" b="1" spc="40" dirty="0">
                <a:solidFill>
                  <a:schemeClr val="bg1"/>
                </a:solidFill>
                <a:latin typeface="Calibri"/>
                <a:cs typeface="Calibri"/>
              </a:rPr>
              <a:t> </a:t>
            </a:r>
            <a:r>
              <a:rPr lang="en-US" sz="2000" b="1" spc="-10" dirty="0">
                <a:solidFill>
                  <a:schemeClr val="bg1"/>
                </a:solidFill>
                <a:latin typeface="Calibri"/>
                <a:cs typeface="Calibri"/>
              </a:rPr>
              <a:t>Health</a:t>
            </a:r>
            <a:r>
              <a:rPr lang="en-US" sz="2000" b="1" spc="5" dirty="0">
                <a:solidFill>
                  <a:schemeClr val="bg1"/>
                </a:solidFill>
                <a:latin typeface="Calibri"/>
                <a:cs typeface="Calibri"/>
              </a:rPr>
              <a:t> </a:t>
            </a:r>
            <a:r>
              <a:rPr lang="en-US" sz="2000" b="1" spc="-20" dirty="0">
                <a:solidFill>
                  <a:schemeClr val="bg1"/>
                </a:solidFill>
                <a:latin typeface="Calibri"/>
                <a:cs typeface="Calibri"/>
              </a:rPr>
              <a:t>Data</a:t>
            </a:r>
            <a:endParaRPr lang="en-US" sz="2000" b="1" dirty="0">
              <a:solidFill>
                <a:schemeClr val="bg1"/>
              </a:solidFill>
            </a:endParaRPr>
          </a:p>
        </p:txBody>
      </p:sp>
      <p:sp>
        <p:nvSpPr>
          <p:cNvPr id="10" name="Rectangle 9">
            <a:extLst>
              <a:ext uri="{FF2B5EF4-FFF2-40B4-BE49-F238E27FC236}">
                <a16:creationId xmlns:a16="http://schemas.microsoft.com/office/drawing/2014/main" id="{967B8D0F-CD54-A417-9148-D97B3C19A932}"/>
              </a:ext>
            </a:extLst>
          </p:cNvPr>
          <p:cNvSpPr/>
          <p:nvPr/>
        </p:nvSpPr>
        <p:spPr>
          <a:xfrm>
            <a:off x="386862" y="765460"/>
            <a:ext cx="11144250" cy="1551313"/>
          </a:xfrm>
          <a:prstGeom prst="rect">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dirty="0"/>
          </a:p>
        </p:txBody>
      </p:sp>
      <p:pic>
        <p:nvPicPr>
          <p:cNvPr id="2" name="Graphic 1" descr="Group of men outline">
            <a:extLst>
              <a:ext uri="{FF2B5EF4-FFF2-40B4-BE49-F238E27FC236}">
                <a16:creationId xmlns:a16="http://schemas.microsoft.com/office/drawing/2014/main" id="{0312CEA4-7416-7B69-5463-683C128CFEB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220269" y="3254742"/>
            <a:ext cx="843095" cy="843095"/>
          </a:xfrm>
          <a:prstGeom prst="rect">
            <a:avLst/>
          </a:prstGeom>
        </p:spPr>
      </p:pic>
      <p:cxnSp>
        <p:nvCxnSpPr>
          <p:cNvPr id="3" name="Straight Arrow Connector 2">
            <a:extLst>
              <a:ext uri="{FF2B5EF4-FFF2-40B4-BE49-F238E27FC236}">
                <a16:creationId xmlns:a16="http://schemas.microsoft.com/office/drawing/2014/main" id="{F937E555-E101-D9FB-BEDE-3670E3D89EDD}"/>
              </a:ext>
            </a:extLst>
          </p:cNvPr>
          <p:cNvCxnSpPr>
            <a:cxnSpLocks/>
          </p:cNvCxnSpPr>
          <p:nvPr/>
        </p:nvCxnSpPr>
        <p:spPr>
          <a:xfrm>
            <a:off x="3555742" y="3642615"/>
            <a:ext cx="1338241"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pic>
        <p:nvPicPr>
          <p:cNvPr id="6" name="Picture 5">
            <a:extLst>
              <a:ext uri="{FF2B5EF4-FFF2-40B4-BE49-F238E27FC236}">
                <a16:creationId xmlns:a16="http://schemas.microsoft.com/office/drawing/2014/main" id="{AB029AAE-6CD5-E90E-4FB9-A20B9AD1F48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14521" y="4506706"/>
            <a:ext cx="998953" cy="799162"/>
          </a:xfrm>
          <a:prstGeom prst="rect">
            <a:avLst/>
          </a:prstGeom>
        </p:spPr>
      </p:pic>
      <p:pic>
        <p:nvPicPr>
          <p:cNvPr id="11" name="Picture 10">
            <a:extLst>
              <a:ext uri="{FF2B5EF4-FFF2-40B4-BE49-F238E27FC236}">
                <a16:creationId xmlns:a16="http://schemas.microsoft.com/office/drawing/2014/main" id="{C9C67CD9-C181-30E6-0DE7-43D26DDA28B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11638" y="3360085"/>
            <a:ext cx="665756" cy="665756"/>
          </a:xfrm>
          <a:prstGeom prst="rect">
            <a:avLst/>
          </a:prstGeom>
        </p:spPr>
      </p:pic>
      <p:cxnSp>
        <p:nvCxnSpPr>
          <p:cNvPr id="12" name="Straight Arrow Connector 11">
            <a:extLst>
              <a:ext uri="{FF2B5EF4-FFF2-40B4-BE49-F238E27FC236}">
                <a16:creationId xmlns:a16="http://schemas.microsoft.com/office/drawing/2014/main" id="{66601A08-8070-B274-CAB4-D174E1F405EC}"/>
              </a:ext>
            </a:extLst>
          </p:cNvPr>
          <p:cNvCxnSpPr>
            <a:cxnSpLocks/>
          </p:cNvCxnSpPr>
          <p:nvPr/>
        </p:nvCxnSpPr>
        <p:spPr>
          <a:xfrm>
            <a:off x="6482724" y="3642615"/>
            <a:ext cx="1366214"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pic>
        <p:nvPicPr>
          <p:cNvPr id="13" name="Picture 12">
            <a:extLst>
              <a:ext uri="{FF2B5EF4-FFF2-40B4-BE49-F238E27FC236}">
                <a16:creationId xmlns:a16="http://schemas.microsoft.com/office/drawing/2014/main" id="{5C709BC7-BCBF-E9CE-C404-A08E9FFECCF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14521" y="3330226"/>
            <a:ext cx="886128" cy="665755"/>
          </a:xfrm>
          <a:prstGeom prst="rect">
            <a:avLst/>
          </a:prstGeom>
        </p:spPr>
      </p:pic>
      <p:cxnSp>
        <p:nvCxnSpPr>
          <p:cNvPr id="14" name="Straight Arrow Connector 13">
            <a:extLst>
              <a:ext uri="{FF2B5EF4-FFF2-40B4-BE49-F238E27FC236}">
                <a16:creationId xmlns:a16="http://schemas.microsoft.com/office/drawing/2014/main" id="{F4FD249C-935A-D5F6-3395-3827EC7A86BF}"/>
              </a:ext>
            </a:extLst>
          </p:cNvPr>
          <p:cNvCxnSpPr>
            <a:cxnSpLocks/>
            <a:stCxn id="18" idx="2"/>
          </p:cNvCxnSpPr>
          <p:nvPr/>
        </p:nvCxnSpPr>
        <p:spPr>
          <a:xfrm>
            <a:off x="5633428" y="4233234"/>
            <a:ext cx="325557" cy="48589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15" name="TextBox 14">
            <a:extLst>
              <a:ext uri="{FF2B5EF4-FFF2-40B4-BE49-F238E27FC236}">
                <a16:creationId xmlns:a16="http://schemas.microsoft.com/office/drawing/2014/main" id="{ED1A86E2-29FF-589C-DC21-7063D395B04D}"/>
              </a:ext>
            </a:extLst>
          </p:cNvPr>
          <p:cNvSpPr txBox="1"/>
          <p:nvPr/>
        </p:nvSpPr>
        <p:spPr>
          <a:xfrm flipH="1">
            <a:off x="5546400" y="4719131"/>
            <a:ext cx="1689256" cy="307777"/>
          </a:xfrm>
          <a:prstGeom prst="rect">
            <a:avLst/>
          </a:prstGeom>
          <a:noFill/>
        </p:spPr>
        <p:txBody>
          <a:bodyPr wrap="square" rtlCol="0">
            <a:spAutoFit/>
          </a:bodyPr>
          <a:lstStyle/>
          <a:p>
            <a:r>
              <a:rPr lang="en-IN" sz="1400" b="1" dirty="0">
                <a:solidFill>
                  <a:schemeClr val="bg1"/>
                </a:solidFill>
                <a:latin typeface="Calibri" panose="020F0502020204030204" pitchFamily="34" charset="0"/>
                <a:cs typeface="Calibri" panose="020F0502020204030204" pitchFamily="34" charset="0"/>
              </a:rPr>
              <a:t>Hashing Algorithm</a:t>
            </a:r>
          </a:p>
        </p:txBody>
      </p:sp>
      <p:cxnSp>
        <p:nvCxnSpPr>
          <p:cNvPr id="16" name="Straight Arrow Connector 15">
            <a:extLst>
              <a:ext uri="{FF2B5EF4-FFF2-40B4-BE49-F238E27FC236}">
                <a16:creationId xmlns:a16="http://schemas.microsoft.com/office/drawing/2014/main" id="{657A4F0E-141D-CA7F-D787-C1A11DA629D7}"/>
              </a:ext>
            </a:extLst>
          </p:cNvPr>
          <p:cNvCxnSpPr>
            <a:cxnSpLocks/>
            <a:stCxn id="15" idx="1"/>
          </p:cNvCxnSpPr>
          <p:nvPr/>
        </p:nvCxnSpPr>
        <p:spPr>
          <a:xfrm>
            <a:off x="7235656" y="4873020"/>
            <a:ext cx="673025"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17" name="TextBox 16">
            <a:extLst>
              <a:ext uri="{FF2B5EF4-FFF2-40B4-BE49-F238E27FC236}">
                <a16:creationId xmlns:a16="http://schemas.microsoft.com/office/drawing/2014/main" id="{155114FA-D25E-8F2C-5DA7-604A6944673C}"/>
              </a:ext>
            </a:extLst>
          </p:cNvPr>
          <p:cNvSpPr txBox="1"/>
          <p:nvPr/>
        </p:nvSpPr>
        <p:spPr>
          <a:xfrm flipH="1">
            <a:off x="2325241" y="4066456"/>
            <a:ext cx="1899622" cy="307777"/>
          </a:xfrm>
          <a:prstGeom prst="rect">
            <a:avLst/>
          </a:prstGeom>
          <a:noFill/>
        </p:spPr>
        <p:txBody>
          <a:bodyPr wrap="square" rtlCol="0">
            <a:spAutoFit/>
          </a:bodyPr>
          <a:lstStyle/>
          <a:p>
            <a:r>
              <a:rPr lang="en-IN" sz="1400" b="1" dirty="0">
                <a:solidFill>
                  <a:schemeClr val="bg1"/>
                </a:solidFill>
                <a:latin typeface="Calibri" panose="020F0502020204030204" pitchFamily="34" charset="0"/>
                <a:cs typeface="Calibri" panose="020F0502020204030204" pitchFamily="34" charset="0"/>
              </a:rPr>
              <a:t>Users</a:t>
            </a:r>
          </a:p>
        </p:txBody>
      </p:sp>
      <p:sp>
        <p:nvSpPr>
          <p:cNvPr id="18" name="TextBox 17">
            <a:extLst>
              <a:ext uri="{FF2B5EF4-FFF2-40B4-BE49-F238E27FC236}">
                <a16:creationId xmlns:a16="http://schemas.microsoft.com/office/drawing/2014/main" id="{A837E1E0-628E-8903-68D6-7461C7DB2AE5}"/>
              </a:ext>
            </a:extLst>
          </p:cNvPr>
          <p:cNvSpPr txBox="1"/>
          <p:nvPr/>
        </p:nvSpPr>
        <p:spPr>
          <a:xfrm flipH="1">
            <a:off x="4683617" y="3925457"/>
            <a:ext cx="1899622" cy="307777"/>
          </a:xfrm>
          <a:prstGeom prst="rect">
            <a:avLst/>
          </a:prstGeom>
          <a:noFill/>
        </p:spPr>
        <p:txBody>
          <a:bodyPr wrap="square" rtlCol="0">
            <a:spAutoFit/>
          </a:bodyPr>
          <a:lstStyle/>
          <a:p>
            <a:r>
              <a:rPr lang="en-IN" sz="1400" b="1" dirty="0">
                <a:solidFill>
                  <a:schemeClr val="bg1"/>
                </a:solidFill>
                <a:latin typeface="Calibri" panose="020F0502020204030204" pitchFamily="34" charset="0"/>
                <a:cs typeface="Calibri" panose="020F0502020204030204" pitchFamily="34" charset="0"/>
              </a:rPr>
              <a:t>Verifiable</a:t>
            </a:r>
            <a:r>
              <a:rPr lang="en-IN" sz="1400" b="1" dirty="0">
                <a:latin typeface="Calibri" panose="020F0502020204030204" pitchFamily="34" charset="0"/>
                <a:cs typeface="Calibri" panose="020F0502020204030204" pitchFamily="34" charset="0"/>
              </a:rPr>
              <a:t> </a:t>
            </a:r>
            <a:r>
              <a:rPr lang="en-IN" sz="1400" b="1" dirty="0">
                <a:solidFill>
                  <a:schemeClr val="bg1"/>
                </a:solidFill>
                <a:latin typeface="Calibri" panose="020F0502020204030204" pitchFamily="34" charset="0"/>
                <a:cs typeface="Calibri" panose="020F0502020204030204" pitchFamily="34" charset="0"/>
              </a:rPr>
              <a:t>Credential</a:t>
            </a:r>
          </a:p>
        </p:txBody>
      </p:sp>
      <p:sp>
        <p:nvSpPr>
          <p:cNvPr id="19" name="TextBox 18">
            <a:extLst>
              <a:ext uri="{FF2B5EF4-FFF2-40B4-BE49-F238E27FC236}">
                <a16:creationId xmlns:a16="http://schemas.microsoft.com/office/drawing/2014/main" id="{387CC199-3D26-6E94-B781-6A9EA8DB36A9}"/>
              </a:ext>
            </a:extLst>
          </p:cNvPr>
          <p:cNvSpPr txBox="1"/>
          <p:nvPr/>
        </p:nvSpPr>
        <p:spPr>
          <a:xfrm>
            <a:off x="487972" y="5758554"/>
            <a:ext cx="11135023" cy="830997"/>
          </a:xfrm>
          <a:prstGeom prst="rect">
            <a:avLst/>
          </a:prstGeom>
          <a:noFill/>
        </p:spPr>
        <p:txBody>
          <a:bodyPr wrap="square">
            <a:spAutoFit/>
          </a:bodyPr>
          <a:lstStyle/>
          <a:p>
            <a:pPr marL="285750" indent="-285750">
              <a:buFont typeface="Arial" panose="020B0604020202020204" pitchFamily="34" charset="0"/>
              <a:buChar char="•"/>
            </a:pPr>
            <a:r>
              <a:rPr lang="en-US" sz="1600" b="0" i="0" dirty="0">
                <a:solidFill>
                  <a:schemeClr val="bg1"/>
                </a:solidFill>
                <a:effectLst/>
                <a:latin typeface="Calibri" panose="020F0502020204030204" pitchFamily="34" charset="0"/>
                <a:cs typeface="Calibri" panose="020F0502020204030204" pitchFamily="34" charset="0"/>
              </a:rPr>
              <a:t>This dual-storage approach aligns with the principles of self-sovereign identity (SSI), where individuals have control over their personal data, and blockchain technology ensures data integrity and transparency. It also enhances security and privacy by reducing the risk of data breaches and unauthorized access.</a:t>
            </a:r>
            <a:endParaRPr lang="en-IN" sz="1600" dirty="0">
              <a:solidFill>
                <a:schemeClr val="bg1"/>
              </a:solidFill>
              <a:latin typeface="Calibri" panose="020F0502020204030204" pitchFamily="34" charset="0"/>
              <a:cs typeface="Calibri" panose="020F0502020204030204" pitchFamily="34" charset="0"/>
            </a:endParaRPr>
          </a:p>
        </p:txBody>
      </p:sp>
      <p:sp>
        <p:nvSpPr>
          <p:cNvPr id="20" name="TextBox 19">
            <a:extLst>
              <a:ext uri="{FF2B5EF4-FFF2-40B4-BE49-F238E27FC236}">
                <a16:creationId xmlns:a16="http://schemas.microsoft.com/office/drawing/2014/main" id="{45B92A44-3CA6-7D4A-CB32-03CB3E7CC139}"/>
              </a:ext>
            </a:extLst>
          </p:cNvPr>
          <p:cNvSpPr txBox="1"/>
          <p:nvPr/>
        </p:nvSpPr>
        <p:spPr>
          <a:xfrm>
            <a:off x="2736605" y="2474401"/>
            <a:ext cx="6444761" cy="369332"/>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p>
            <a:pPr algn="ctr"/>
            <a:r>
              <a:rPr lang="en-US" b="1" spc="-5" dirty="0">
                <a:solidFill>
                  <a:schemeClr val="bg1"/>
                </a:solidFill>
                <a:latin typeface="Calibri" panose="020F0502020204030204" pitchFamily="34" charset="0"/>
                <a:cs typeface="Calibri" panose="020F0502020204030204" pitchFamily="34" charset="0"/>
              </a:rPr>
              <a:t>Ensuring</a:t>
            </a:r>
            <a:r>
              <a:rPr lang="en-US" b="1" spc="-15" dirty="0">
                <a:solidFill>
                  <a:schemeClr val="bg1"/>
                </a:solidFill>
                <a:latin typeface="Calibri" panose="020F0502020204030204" pitchFamily="34" charset="0"/>
                <a:cs typeface="Calibri" panose="020F0502020204030204" pitchFamily="34" charset="0"/>
              </a:rPr>
              <a:t> </a:t>
            </a:r>
            <a:r>
              <a:rPr lang="en-US" b="1" spc="-10" dirty="0">
                <a:solidFill>
                  <a:schemeClr val="bg1"/>
                </a:solidFill>
                <a:latin typeface="Calibri" panose="020F0502020204030204" pitchFamily="34" charset="0"/>
                <a:cs typeface="Calibri" panose="020F0502020204030204" pitchFamily="34" charset="0"/>
              </a:rPr>
              <a:t>Data</a:t>
            </a:r>
            <a:r>
              <a:rPr lang="en-US" b="1" spc="-40" dirty="0">
                <a:solidFill>
                  <a:schemeClr val="bg1"/>
                </a:solidFill>
                <a:latin typeface="Calibri" panose="020F0502020204030204" pitchFamily="34" charset="0"/>
                <a:cs typeface="Calibri" panose="020F0502020204030204" pitchFamily="34" charset="0"/>
              </a:rPr>
              <a:t> </a:t>
            </a:r>
            <a:r>
              <a:rPr lang="en-US" b="1" spc="-10" dirty="0">
                <a:solidFill>
                  <a:schemeClr val="bg1"/>
                </a:solidFill>
                <a:latin typeface="Calibri" panose="020F0502020204030204" pitchFamily="34" charset="0"/>
                <a:cs typeface="Calibri" panose="020F0502020204030204" pitchFamily="34" charset="0"/>
              </a:rPr>
              <a:t>Integrity</a:t>
            </a:r>
            <a:endParaRPr lang="en-US" b="1" dirty="0">
              <a:solidFill>
                <a:schemeClr val="bg1"/>
              </a:solidFill>
              <a:latin typeface="Calibri" panose="020F0502020204030204" pitchFamily="34" charset="0"/>
              <a:cs typeface="Calibri" panose="020F0502020204030204" pitchFamily="34" charset="0"/>
            </a:endParaRPr>
          </a:p>
        </p:txBody>
      </p:sp>
      <p:sp>
        <p:nvSpPr>
          <p:cNvPr id="21" name="Rectangle 20">
            <a:extLst>
              <a:ext uri="{FF2B5EF4-FFF2-40B4-BE49-F238E27FC236}">
                <a16:creationId xmlns:a16="http://schemas.microsoft.com/office/drawing/2014/main" id="{7DC43026-D340-F042-2F36-0D3C9D8ABE27}"/>
              </a:ext>
            </a:extLst>
          </p:cNvPr>
          <p:cNvSpPr/>
          <p:nvPr/>
        </p:nvSpPr>
        <p:spPr>
          <a:xfrm>
            <a:off x="953965" y="3090586"/>
            <a:ext cx="10185889" cy="2554166"/>
          </a:xfrm>
          <a:prstGeom prst="rect">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22" name="TextBox 21">
            <a:extLst>
              <a:ext uri="{FF2B5EF4-FFF2-40B4-BE49-F238E27FC236}">
                <a16:creationId xmlns:a16="http://schemas.microsoft.com/office/drawing/2014/main" id="{697ADA17-0D2F-7732-5D21-3B3635B0A8B8}"/>
              </a:ext>
            </a:extLst>
          </p:cNvPr>
          <p:cNvSpPr txBox="1"/>
          <p:nvPr/>
        </p:nvSpPr>
        <p:spPr>
          <a:xfrm>
            <a:off x="8005998" y="4014023"/>
            <a:ext cx="1472711" cy="307777"/>
          </a:xfrm>
          <a:prstGeom prst="rect">
            <a:avLst/>
          </a:prstGeom>
          <a:noFill/>
        </p:spPr>
        <p:txBody>
          <a:bodyPr wrap="square" rtlCol="0">
            <a:spAutoFit/>
          </a:bodyPr>
          <a:lstStyle/>
          <a:p>
            <a:r>
              <a:rPr lang="en-US" sz="1400" b="1" dirty="0">
                <a:solidFill>
                  <a:schemeClr val="bg1"/>
                </a:solidFill>
                <a:latin typeface="Calibri" panose="020F0502020204030204" pitchFamily="34" charset="0"/>
                <a:cs typeface="Calibri" panose="020F0502020204030204" pitchFamily="34" charset="0"/>
              </a:rPr>
              <a:t>Dock Wallet</a:t>
            </a:r>
          </a:p>
        </p:txBody>
      </p:sp>
      <p:sp>
        <p:nvSpPr>
          <p:cNvPr id="25" name="TextBox 24">
            <a:extLst>
              <a:ext uri="{FF2B5EF4-FFF2-40B4-BE49-F238E27FC236}">
                <a16:creationId xmlns:a16="http://schemas.microsoft.com/office/drawing/2014/main" id="{252397CC-77F2-42A5-9212-AACAB04B2119}"/>
              </a:ext>
            </a:extLst>
          </p:cNvPr>
          <p:cNvSpPr txBox="1"/>
          <p:nvPr/>
        </p:nvSpPr>
        <p:spPr>
          <a:xfrm>
            <a:off x="7970560" y="5319010"/>
            <a:ext cx="1472711" cy="307777"/>
          </a:xfrm>
          <a:prstGeom prst="rect">
            <a:avLst/>
          </a:prstGeom>
          <a:noFill/>
        </p:spPr>
        <p:txBody>
          <a:bodyPr wrap="square" rtlCol="0">
            <a:spAutoFit/>
          </a:bodyPr>
          <a:lstStyle/>
          <a:p>
            <a:r>
              <a:rPr lang="en-US" sz="1400" b="1" dirty="0">
                <a:solidFill>
                  <a:schemeClr val="bg1"/>
                </a:solidFill>
                <a:latin typeface="Calibri" panose="020F0502020204030204" pitchFamily="34" charset="0"/>
                <a:cs typeface="Calibri" panose="020F0502020204030204" pitchFamily="34" charset="0"/>
              </a:rPr>
              <a:t>Platform Ledger</a:t>
            </a:r>
          </a:p>
        </p:txBody>
      </p:sp>
    </p:spTree>
    <p:extLst>
      <p:ext uri="{BB962C8B-B14F-4D97-AF65-F5344CB8AC3E}">
        <p14:creationId xmlns:p14="http://schemas.microsoft.com/office/powerpoint/2010/main" val="18094262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79A4537-6FBB-0771-27DD-9F0E5BBB5413}"/>
              </a:ext>
            </a:extLst>
          </p:cNvPr>
          <p:cNvSpPr txBox="1"/>
          <p:nvPr/>
        </p:nvSpPr>
        <p:spPr>
          <a:xfrm>
            <a:off x="2958613" y="379154"/>
            <a:ext cx="6159010" cy="400110"/>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sz="2000" b="1" spc="-5" dirty="0">
                <a:latin typeface="Calibri"/>
                <a:cs typeface="Calibri"/>
              </a:rPr>
              <a:t>Claim Submission</a:t>
            </a:r>
            <a:r>
              <a:rPr lang="en-US" sz="2000" b="1" spc="-35" dirty="0">
                <a:latin typeface="Calibri"/>
                <a:cs typeface="Calibri"/>
              </a:rPr>
              <a:t> </a:t>
            </a:r>
            <a:r>
              <a:rPr lang="en-US" sz="2000" b="1" spc="-5" dirty="0">
                <a:latin typeface="Calibri"/>
                <a:cs typeface="Calibri"/>
              </a:rPr>
              <a:t>by </a:t>
            </a:r>
            <a:r>
              <a:rPr lang="en-US" sz="2000" b="1" dirty="0">
                <a:latin typeface="Calibri"/>
                <a:cs typeface="Calibri"/>
              </a:rPr>
              <a:t>the</a:t>
            </a:r>
            <a:r>
              <a:rPr lang="en-US" sz="2000" b="1" spc="-5" dirty="0">
                <a:latin typeface="Calibri"/>
                <a:cs typeface="Calibri"/>
              </a:rPr>
              <a:t> insured</a:t>
            </a:r>
            <a:endParaRPr lang="en-US" sz="2000" b="1" dirty="0">
              <a:solidFill>
                <a:schemeClr val="bg1"/>
              </a:solidFill>
            </a:endParaRPr>
          </a:p>
        </p:txBody>
      </p:sp>
      <p:sp>
        <p:nvSpPr>
          <p:cNvPr id="6" name="Rectangle 5">
            <a:extLst>
              <a:ext uri="{FF2B5EF4-FFF2-40B4-BE49-F238E27FC236}">
                <a16:creationId xmlns:a16="http://schemas.microsoft.com/office/drawing/2014/main" id="{2084F2CC-F2DA-86D2-0025-83B5BFDCFD8E}"/>
              </a:ext>
            </a:extLst>
          </p:cNvPr>
          <p:cNvSpPr/>
          <p:nvPr/>
        </p:nvSpPr>
        <p:spPr>
          <a:xfrm>
            <a:off x="479181" y="989135"/>
            <a:ext cx="11144250" cy="2276466"/>
          </a:xfrm>
          <a:prstGeom prst="rect">
            <a:avLst/>
          </a:prstGeom>
          <a:noFill/>
          <a:ln w="2857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7" name="TextBox 6">
            <a:extLst>
              <a:ext uri="{FF2B5EF4-FFF2-40B4-BE49-F238E27FC236}">
                <a16:creationId xmlns:a16="http://schemas.microsoft.com/office/drawing/2014/main" id="{39B8DDDC-4788-8323-64DA-7FBC6A2692E0}"/>
              </a:ext>
            </a:extLst>
          </p:cNvPr>
          <p:cNvSpPr txBox="1"/>
          <p:nvPr/>
        </p:nvSpPr>
        <p:spPr>
          <a:xfrm>
            <a:off x="910736" y="668215"/>
            <a:ext cx="10370527" cy="2308324"/>
          </a:xfrm>
          <a:prstGeom prst="rect">
            <a:avLst/>
          </a:prstGeom>
          <a:noFill/>
        </p:spPr>
        <p:txBody>
          <a:bodyPr wrap="square" rtlCol="0">
            <a:spAutoFit/>
          </a:bodyPr>
          <a:lstStyle/>
          <a:p>
            <a:pPr>
              <a:lnSpc>
                <a:spcPct val="100000"/>
              </a:lnSpc>
            </a:pPr>
            <a:endParaRPr lang="en-US" sz="1600" dirty="0">
              <a:solidFill>
                <a:schemeClr val="bg1"/>
              </a:solidFill>
              <a:latin typeface="Calibri"/>
              <a:cs typeface="Calibri"/>
            </a:endParaRPr>
          </a:p>
          <a:p>
            <a:pPr>
              <a:lnSpc>
                <a:spcPct val="100000"/>
              </a:lnSpc>
              <a:spcBef>
                <a:spcPts val="40"/>
              </a:spcBef>
            </a:pPr>
            <a:endParaRPr lang="en-US" sz="1600" dirty="0">
              <a:solidFill>
                <a:schemeClr val="bg1"/>
              </a:solidFill>
              <a:latin typeface="Calibri"/>
              <a:cs typeface="Calibri"/>
            </a:endParaRPr>
          </a:p>
          <a:p>
            <a:pPr marL="299085" indent="-287020" algn="just">
              <a:lnSpc>
                <a:spcPct val="100000"/>
              </a:lnSpc>
              <a:buFont typeface="Arial MT"/>
              <a:buChar char="•"/>
              <a:tabLst>
                <a:tab pos="299720" algn="l"/>
              </a:tabLst>
            </a:pPr>
            <a:r>
              <a:rPr lang="en-US" sz="1600" spc="-10" dirty="0">
                <a:solidFill>
                  <a:schemeClr val="bg1"/>
                </a:solidFill>
                <a:latin typeface="Calibri"/>
                <a:cs typeface="Calibri"/>
              </a:rPr>
              <a:t>Users</a:t>
            </a:r>
            <a:r>
              <a:rPr lang="en-US" sz="1600" spc="20" dirty="0">
                <a:solidFill>
                  <a:schemeClr val="bg1"/>
                </a:solidFill>
                <a:latin typeface="Calibri"/>
                <a:cs typeface="Calibri"/>
              </a:rPr>
              <a:t> </a:t>
            </a:r>
            <a:r>
              <a:rPr lang="en-US" sz="1600" spc="-5" dirty="0">
                <a:solidFill>
                  <a:schemeClr val="bg1"/>
                </a:solidFill>
                <a:latin typeface="Calibri"/>
                <a:cs typeface="Calibri"/>
              </a:rPr>
              <a:t>use </a:t>
            </a:r>
            <a:r>
              <a:rPr lang="en-US" sz="1600" dirty="0">
                <a:solidFill>
                  <a:schemeClr val="bg1"/>
                </a:solidFill>
                <a:latin typeface="Calibri"/>
                <a:cs typeface="Calibri"/>
              </a:rPr>
              <a:t>their</a:t>
            </a:r>
            <a:r>
              <a:rPr lang="en-US" sz="1600" spc="5" dirty="0">
                <a:solidFill>
                  <a:schemeClr val="bg1"/>
                </a:solidFill>
                <a:latin typeface="Calibri"/>
                <a:cs typeface="Calibri"/>
              </a:rPr>
              <a:t> </a:t>
            </a:r>
            <a:r>
              <a:rPr lang="en-US" sz="1600" spc="-5" dirty="0">
                <a:solidFill>
                  <a:schemeClr val="bg1"/>
                </a:solidFill>
                <a:latin typeface="Calibri"/>
                <a:cs typeface="Calibri"/>
              </a:rPr>
              <a:t>DID</a:t>
            </a:r>
            <a:r>
              <a:rPr lang="en-US" sz="1600" spc="-20" dirty="0">
                <a:solidFill>
                  <a:schemeClr val="bg1"/>
                </a:solidFill>
                <a:latin typeface="Calibri"/>
                <a:cs typeface="Calibri"/>
              </a:rPr>
              <a:t> </a:t>
            </a:r>
            <a:r>
              <a:rPr lang="en-US" sz="1600" spc="-5" dirty="0">
                <a:solidFill>
                  <a:schemeClr val="bg1"/>
                </a:solidFill>
                <a:latin typeface="Calibri"/>
                <a:cs typeface="Calibri"/>
              </a:rPr>
              <a:t>credentials</a:t>
            </a:r>
            <a:r>
              <a:rPr lang="en-US" sz="1600" spc="15" dirty="0">
                <a:solidFill>
                  <a:schemeClr val="bg1"/>
                </a:solidFill>
                <a:latin typeface="Calibri"/>
                <a:cs typeface="Calibri"/>
              </a:rPr>
              <a:t> </a:t>
            </a:r>
            <a:r>
              <a:rPr lang="en-US" sz="1600" spc="-15" dirty="0">
                <a:solidFill>
                  <a:schemeClr val="bg1"/>
                </a:solidFill>
                <a:latin typeface="Calibri"/>
                <a:cs typeface="Calibri"/>
              </a:rPr>
              <a:t>to</a:t>
            </a:r>
            <a:r>
              <a:rPr lang="en-US" sz="1600" spc="-5" dirty="0">
                <a:solidFill>
                  <a:schemeClr val="bg1"/>
                </a:solidFill>
                <a:latin typeface="Calibri"/>
                <a:cs typeface="Calibri"/>
              </a:rPr>
              <a:t> sign </a:t>
            </a:r>
            <a:r>
              <a:rPr lang="en-US" sz="1600" dirty="0">
                <a:solidFill>
                  <a:schemeClr val="bg1"/>
                </a:solidFill>
                <a:latin typeface="Calibri"/>
                <a:cs typeface="Calibri"/>
              </a:rPr>
              <a:t>in</a:t>
            </a:r>
            <a:r>
              <a:rPr lang="en-US" sz="1600" spc="-15" dirty="0">
                <a:solidFill>
                  <a:schemeClr val="bg1"/>
                </a:solidFill>
                <a:latin typeface="Calibri"/>
                <a:cs typeface="Calibri"/>
              </a:rPr>
              <a:t>to</a:t>
            </a:r>
            <a:r>
              <a:rPr lang="en-US" sz="1600" spc="-5" dirty="0">
                <a:solidFill>
                  <a:schemeClr val="bg1"/>
                </a:solidFill>
                <a:latin typeface="Calibri"/>
                <a:cs typeface="Calibri"/>
              </a:rPr>
              <a:t> our</a:t>
            </a:r>
            <a:r>
              <a:rPr lang="en-US" sz="1600" spc="-10" dirty="0">
                <a:solidFill>
                  <a:schemeClr val="bg1"/>
                </a:solidFill>
                <a:latin typeface="Calibri"/>
                <a:cs typeface="Calibri"/>
              </a:rPr>
              <a:t> </a:t>
            </a:r>
            <a:r>
              <a:rPr lang="en-US" sz="1600" spc="-5" dirty="0">
                <a:solidFill>
                  <a:schemeClr val="bg1"/>
                </a:solidFill>
                <a:latin typeface="Calibri"/>
                <a:cs typeface="Calibri"/>
              </a:rPr>
              <a:t>application</a:t>
            </a:r>
            <a:endParaRPr lang="en-US" sz="1600" dirty="0">
              <a:solidFill>
                <a:schemeClr val="bg1"/>
              </a:solidFill>
              <a:latin typeface="Calibri"/>
              <a:cs typeface="Calibri"/>
            </a:endParaRPr>
          </a:p>
          <a:p>
            <a:pPr marL="299085" marR="508000" indent="-287020" algn="just">
              <a:lnSpc>
                <a:spcPct val="100000"/>
              </a:lnSpc>
              <a:buFont typeface="Arial MT"/>
              <a:buChar char="•"/>
              <a:tabLst>
                <a:tab pos="299720" algn="l"/>
              </a:tabLst>
            </a:pPr>
            <a:r>
              <a:rPr lang="en-US" sz="1600" spc="-10" dirty="0">
                <a:solidFill>
                  <a:schemeClr val="bg1"/>
                </a:solidFill>
                <a:latin typeface="Calibri"/>
                <a:cs typeface="Calibri"/>
              </a:rPr>
              <a:t>Dedicated </a:t>
            </a:r>
            <a:r>
              <a:rPr lang="en-US" sz="1600" spc="-5" dirty="0">
                <a:solidFill>
                  <a:schemeClr val="bg1"/>
                </a:solidFill>
                <a:latin typeface="Calibri"/>
                <a:cs typeface="Calibri"/>
              </a:rPr>
              <a:t>section </a:t>
            </a:r>
            <a:r>
              <a:rPr lang="en-US" sz="1600" dirty="0">
                <a:solidFill>
                  <a:schemeClr val="bg1"/>
                </a:solidFill>
                <a:latin typeface="Calibri"/>
                <a:cs typeface="Calibri"/>
              </a:rPr>
              <a:t>within the </a:t>
            </a:r>
            <a:r>
              <a:rPr lang="en-US" sz="1600" spc="-5" dirty="0">
                <a:solidFill>
                  <a:schemeClr val="bg1"/>
                </a:solidFill>
                <a:latin typeface="Calibri"/>
                <a:cs typeface="Calibri"/>
              </a:rPr>
              <a:t>dashboard </a:t>
            </a:r>
            <a:r>
              <a:rPr lang="en-US" sz="1600" spc="-15" dirty="0">
                <a:solidFill>
                  <a:schemeClr val="bg1"/>
                </a:solidFill>
                <a:latin typeface="Calibri"/>
                <a:cs typeface="Calibri"/>
              </a:rPr>
              <a:t>for </a:t>
            </a:r>
            <a:r>
              <a:rPr lang="en-US" sz="1600" spc="-5" dirty="0">
                <a:solidFill>
                  <a:schemeClr val="bg1"/>
                </a:solidFill>
                <a:latin typeface="Calibri"/>
                <a:cs typeface="Calibri"/>
              </a:rPr>
              <a:t>submitting </a:t>
            </a:r>
            <a:r>
              <a:rPr lang="en-US" sz="1600" dirty="0">
                <a:solidFill>
                  <a:schemeClr val="bg1"/>
                </a:solidFill>
                <a:latin typeface="Calibri"/>
                <a:cs typeface="Calibri"/>
              </a:rPr>
              <a:t>and managing </a:t>
            </a:r>
            <a:r>
              <a:rPr lang="en-US" sz="1600" spc="-440" dirty="0">
                <a:solidFill>
                  <a:schemeClr val="bg1"/>
                </a:solidFill>
                <a:latin typeface="Calibri"/>
                <a:cs typeface="Calibri"/>
              </a:rPr>
              <a:t> </a:t>
            </a:r>
            <a:r>
              <a:rPr lang="en-US" sz="1600" spc="-5" dirty="0">
                <a:solidFill>
                  <a:schemeClr val="bg1"/>
                </a:solidFill>
                <a:latin typeface="Calibri"/>
                <a:cs typeface="Calibri"/>
              </a:rPr>
              <a:t>insurance</a:t>
            </a:r>
            <a:r>
              <a:rPr lang="en-US" sz="1600" spc="-15" dirty="0">
                <a:solidFill>
                  <a:schemeClr val="bg1"/>
                </a:solidFill>
                <a:latin typeface="Calibri"/>
                <a:cs typeface="Calibri"/>
              </a:rPr>
              <a:t> </a:t>
            </a:r>
            <a:r>
              <a:rPr lang="en-US" sz="1600" spc="-5" dirty="0">
                <a:solidFill>
                  <a:schemeClr val="bg1"/>
                </a:solidFill>
                <a:latin typeface="Calibri"/>
                <a:cs typeface="Calibri"/>
              </a:rPr>
              <a:t>claims.</a:t>
            </a:r>
            <a:endParaRPr lang="en-US" sz="1600" dirty="0">
              <a:solidFill>
                <a:schemeClr val="bg1"/>
              </a:solidFill>
              <a:latin typeface="Calibri"/>
              <a:cs typeface="Calibri"/>
            </a:endParaRPr>
          </a:p>
          <a:p>
            <a:pPr marL="299085" marR="5080" indent="-287020" algn="just">
              <a:lnSpc>
                <a:spcPct val="100000"/>
              </a:lnSpc>
              <a:buFont typeface="Arial MT"/>
              <a:buChar char="•"/>
              <a:tabLst>
                <a:tab pos="299720" algn="l"/>
              </a:tabLst>
            </a:pPr>
            <a:r>
              <a:rPr lang="en-US" sz="1600" spc="-10" dirty="0">
                <a:solidFill>
                  <a:schemeClr val="bg1"/>
                </a:solidFill>
                <a:latin typeface="Calibri"/>
                <a:cs typeface="Calibri"/>
              </a:rPr>
              <a:t>Develop </a:t>
            </a:r>
            <a:r>
              <a:rPr lang="en-US" sz="1600" dirty="0">
                <a:solidFill>
                  <a:schemeClr val="bg1"/>
                </a:solidFill>
                <a:latin typeface="Calibri"/>
                <a:cs typeface="Calibri"/>
              </a:rPr>
              <a:t>a </a:t>
            </a:r>
            <a:r>
              <a:rPr lang="en-US" sz="1600" spc="-10" dirty="0">
                <a:solidFill>
                  <a:schemeClr val="bg1"/>
                </a:solidFill>
                <a:latin typeface="Calibri"/>
                <a:cs typeface="Calibri"/>
              </a:rPr>
              <a:t>digital </a:t>
            </a:r>
            <a:r>
              <a:rPr lang="en-US" sz="1600" spc="-5" dirty="0">
                <a:solidFill>
                  <a:schemeClr val="bg1"/>
                </a:solidFill>
                <a:latin typeface="Calibri"/>
                <a:cs typeface="Calibri"/>
              </a:rPr>
              <a:t>claim </a:t>
            </a:r>
            <a:r>
              <a:rPr lang="en-US" sz="1600" spc="-15" dirty="0">
                <a:solidFill>
                  <a:schemeClr val="bg1"/>
                </a:solidFill>
                <a:latin typeface="Calibri"/>
                <a:cs typeface="Calibri"/>
              </a:rPr>
              <a:t>form </a:t>
            </a:r>
            <a:r>
              <a:rPr lang="en-US" sz="1600" spc="-5" dirty="0">
                <a:solidFill>
                  <a:schemeClr val="bg1"/>
                </a:solidFill>
                <a:latin typeface="Calibri"/>
                <a:cs typeface="Calibri"/>
              </a:rPr>
              <a:t>that collects </a:t>
            </a:r>
            <a:r>
              <a:rPr lang="en-US" sz="1600" dirty="0">
                <a:solidFill>
                  <a:schemeClr val="bg1"/>
                </a:solidFill>
                <a:latin typeface="Calibri"/>
                <a:cs typeface="Calibri"/>
              </a:rPr>
              <a:t>all necessary </a:t>
            </a:r>
            <a:r>
              <a:rPr lang="en-US" sz="1600" spc="-10" dirty="0">
                <a:solidFill>
                  <a:schemeClr val="bg1"/>
                </a:solidFill>
                <a:latin typeface="Calibri"/>
                <a:cs typeface="Calibri"/>
              </a:rPr>
              <a:t>information </a:t>
            </a:r>
            <a:r>
              <a:rPr lang="en-US" sz="1600" spc="-15" dirty="0">
                <a:solidFill>
                  <a:schemeClr val="bg1"/>
                </a:solidFill>
                <a:latin typeface="Calibri"/>
                <a:cs typeface="Calibri"/>
              </a:rPr>
              <a:t>from </a:t>
            </a:r>
            <a:r>
              <a:rPr lang="en-US" sz="1600" dirty="0">
                <a:solidFill>
                  <a:schemeClr val="bg1"/>
                </a:solidFill>
                <a:latin typeface="Calibri"/>
                <a:cs typeface="Calibri"/>
              </a:rPr>
              <a:t>the </a:t>
            </a:r>
            <a:r>
              <a:rPr lang="en-US" sz="1600" spc="-45" dirty="0">
                <a:solidFill>
                  <a:schemeClr val="bg1"/>
                </a:solidFill>
                <a:latin typeface="Calibri"/>
                <a:cs typeface="Calibri"/>
              </a:rPr>
              <a:t>user. </a:t>
            </a:r>
            <a:r>
              <a:rPr lang="en-US" sz="1600" spc="-5" dirty="0">
                <a:solidFill>
                  <a:schemeClr val="bg1"/>
                </a:solidFill>
                <a:latin typeface="Calibri"/>
                <a:cs typeface="Calibri"/>
              </a:rPr>
              <a:t>This </a:t>
            </a:r>
            <a:r>
              <a:rPr lang="en-US" sz="1600" spc="-15" dirty="0">
                <a:solidFill>
                  <a:schemeClr val="bg1"/>
                </a:solidFill>
                <a:latin typeface="Calibri"/>
                <a:cs typeface="Calibri"/>
              </a:rPr>
              <a:t>form </a:t>
            </a:r>
            <a:r>
              <a:rPr lang="en-US" sz="1600" spc="-5" dirty="0">
                <a:solidFill>
                  <a:schemeClr val="bg1"/>
                </a:solidFill>
                <a:latin typeface="Calibri"/>
                <a:cs typeface="Calibri"/>
              </a:rPr>
              <a:t>should </a:t>
            </a:r>
            <a:r>
              <a:rPr lang="en-US" sz="1600" dirty="0">
                <a:solidFill>
                  <a:schemeClr val="bg1"/>
                </a:solidFill>
                <a:latin typeface="Calibri"/>
                <a:cs typeface="Calibri"/>
              </a:rPr>
              <a:t>include </a:t>
            </a:r>
            <a:r>
              <a:rPr lang="en-US" sz="1600" spc="-5" dirty="0">
                <a:solidFill>
                  <a:schemeClr val="bg1"/>
                </a:solidFill>
                <a:latin typeface="Calibri"/>
                <a:cs typeface="Calibri"/>
              </a:rPr>
              <a:t>fields </a:t>
            </a:r>
            <a:r>
              <a:rPr lang="en-US" sz="1600" spc="-15" dirty="0">
                <a:solidFill>
                  <a:schemeClr val="bg1"/>
                </a:solidFill>
                <a:latin typeface="Calibri"/>
                <a:cs typeface="Calibri"/>
              </a:rPr>
              <a:t>for </a:t>
            </a:r>
            <a:r>
              <a:rPr lang="en-US" sz="1600" spc="-10" dirty="0">
                <a:solidFill>
                  <a:schemeClr val="bg1"/>
                </a:solidFill>
                <a:latin typeface="Calibri"/>
                <a:cs typeface="Calibri"/>
              </a:rPr>
              <a:t>personal information, </a:t>
            </a:r>
            <a:r>
              <a:rPr lang="en-US" sz="1600" spc="-5" dirty="0">
                <a:solidFill>
                  <a:schemeClr val="bg1"/>
                </a:solidFill>
                <a:latin typeface="Calibri"/>
                <a:cs typeface="Calibri"/>
              </a:rPr>
              <a:t>policy </a:t>
            </a:r>
            <a:r>
              <a:rPr lang="en-US" sz="1600" spc="-10" dirty="0">
                <a:solidFill>
                  <a:schemeClr val="bg1"/>
                </a:solidFill>
                <a:latin typeface="Calibri"/>
                <a:cs typeface="Calibri"/>
              </a:rPr>
              <a:t>details, </a:t>
            </a:r>
            <a:r>
              <a:rPr lang="en-US" sz="1600" spc="-5" dirty="0">
                <a:solidFill>
                  <a:schemeClr val="bg1"/>
                </a:solidFill>
                <a:latin typeface="Calibri"/>
                <a:cs typeface="Calibri"/>
              </a:rPr>
              <a:t>medical </a:t>
            </a:r>
            <a:r>
              <a:rPr lang="en-US" sz="1600" spc="-10" dirty="0">
                <a:solidFill>
                  <a:schemeClr val="bg1"/>
                </a:solidFill>
                <a:latin typeface="Calibri"/>
                <a:cs typeface="Calibri"/>
              </a:rPr>
              <a:t>records,</a:t>
            </a:r>
            <a:r>
              <a:rPr lang="en-US" sz="1600" spc="-5" dirty="0">
                <a:solidFill>
                  <a:schemeClr val="bg1"/>
                </a:solidFill>
                <a:latin typeface="Calibri"/>
                <a:cs typeface="Calibri"/>
              </a:rPr>
              <a:t> </a:t>
            </a:r>
            <a:r>
              <a:rPr lang="en-US" sz="1600" dirty="0">
                <a:solidFill>
                  <a:schemeClr val="bg1"/>
                </a:solidFill>
                <a:latin typeface="Calibri"/>
                <a:cs typeface="Calibri"/>
              </a:rPr>
              <a:t>and</a:t>
            </a:r>
            <a:r>
              <a:rPr lang="en-US" sz="1600" spc="-10" dirty="0">
                <a:solidFill>
                  <a:schemeClr val="bg1"/>
                </a:solidFill>
                <a:latin typeface="Calibri"/>
                <a:cs typeface="Calibri"/>
              </a:rPr>
              <a:t> </a:t>
            </a:r>
            <a:r>
              <a:rPr lang="en-US" sz="1600" spc="-5" dirty="0">
                <a:solidFill>
                  <a:schemeClr val="bg1"/>
                </a:solidFill>
                <a:latin typeface="Calibri"/>
                <a:cs typeface="Calibri"/>
              </a:rPr>
              <a:t>supporting</a:t>
            </a:r>
            <a:r>
              <a:rPr lang="en-US" sz="1600" spc="-15" dirty="0">
                <a:solidFill>
                  <a:schemeClr val="bg1"/>
                </a:solidFill>
                <a:latin typeface="Calibri"/>
                <a:cs typeface="Calibri"/>
              </a:rPr>
              <a:t> </a:t>
            </a:r>
            <a:r>
              <a:rPr lang="en-US" sz="1600" spc="-5" dirty="0">
                <a:solidFill>
                  <a:schemeClr val="bg1"/>
                </a:solidFill>
                <a:latin typeface="Calibri"/>
                <a:cs typeface="Calibri"/>
              </a:rPr>
              <a:t>documents.</a:t>
            </a:r>
            <a:endParaRPr lang="en-US" sz="1600" dirty="0">
              <a:solidFill>
                <a:schemeClr val="bg1"/>
              </a:solidFill>
              <a:latin typeface="Calibri"/>
              <a:cs typeface="Calibri"/>
            </a:endParaRPr>
          </a:p>
          <a:p>
            <a:pPr marL="299085" indent="-287020" algn="just">
              <a:lnSpc>
                <a:spcPct val="100000"/>
              </a:lnSpc>
              <a:buFont typeface="Arial MT"/>
              <a:buChar char="•"/>
              <a:tabLst>
                <a:tab pos="299720" algn="l"/>
              </a:tabLst>
            </a:pPr>
            <a:r>
              <a:rPr lang="en-US" sz="1600" spc="-5" dirty="0">
                <a:solidFill>
                  <a:schemeClr val="bg1"/>
                </a:solidFill>
                <a:latin typeface="Calibri"/>
                <a:cs typeface="Calibri"/>
              </a:rPr>
              <a:t>Smart contract compares the bills from user and hospital ledger.  </a:t>
            </a:r>
          </a:p>
          <a:p>
            <a:pPr marL="299085" indent="-287020" algn="just">
              <a:lnSpc>
                <a:spcPct val="100000"/>
              </a:lnSpc>
              <a:buFont typeface="Arial MT"/>
              <a:buChar char="•"/>
              <a:tabLst>
                <a:tab pos="299720" algn="l"/>
              </a:tabLst>
            </a:pPr>
            <a:r>
              <a:rPr lang="en-US" sz="1600" spc="-5" dirty="0">
                <a:solidFill>
                  <a:schemeClr val="bg1"/>
                </a:solidFill>
                <a:latin typeface="Calibri"/>
                <a:cs typeface="Calibri"/>
              </a:rPr>
              <a:t>Calculate the number and of claims covered in the insurance.</a:t>
            </a:r>
          </a:p>
          <a:p>
            <a:pPr marL="299085" indent="-287020" algn="just">
              <a:lnSpc>
                <a:spcPct val="100000"/>
              </a:lnSpc>
              <a:buFont typeface="Arial MT"/>
              <a:buChar char="•"/>
              <a:tabLst>
                <a:tab pos="299720" algn="l"/>
              </a:tabLst>
            </a:pPr>
            <a:r>
              <a:rPr lang="en-US" sz="1600" spc="-5" dirty="0">
                <a:solidFill>
                  <a:schemeClr val="bg1"/>
                </a:solidFill>
                <a:latin typeface="Calibri"/>
                <a:cs typeface="Calibri"/>
              </a:rPr>
              <a:t>Generate the final statement to process the payment. </a:t>
            </a:r>
          </a:p>
        </p:txBody>
      </p:sp>
      <p:sp>
        <p:nvSpPr>
          <p:cNvPr id="8" name="TextBox 7">
            <a:extLst>
              <a:ext uri="{FF2B5EF4-FFF2-40B4-BE49-F238E27FC236}">
                <a16:creationId xmlns:a16="http://schemas.microsoft.com/office/drawing/2014/main" id="{35C17031-DFE2-72E6-712F-1797D8BB1E42}"/>
              </a:ext>
            </a:extLst>
          </p:cNvPr>
          <p:cNvSpPr txBox="1"/>
          <p:nvPr/>
        </p:nvSpPr>
        <p:spPr>
          <a:xfrm>
            <a:off x="3815862" y="4506058"/>
            <a:ext cx="4330211" cy="369332"/>
          </a:xfrm>
          <a:prstGeom prst="rect">
            <a:avLst/>
          </a:prstGeom>
          <a:noFill/>
        </p:spPr>
        <p:txBody>
          <a:bodyPr wrap="square" rtlCol="0">
            <a:spAutoFit/>
          </a:bodyPr>
          <a:lstStyle/>
          <a:p>
            <a:r>
              <a:rPr lang="en-US" b="1" dirty="0">
                <a:solidFill>
                  <a:schemeClr val="bg1"/>
                </a:solidFill>
              </a:rPr>
              <a:t>    </a:t>
            </a:r>
          </a:p>
        </p:txBody>
      </p:sp>
      <p:sp>
        <p:nvSpPr>
          <p:cNvPr id="9" name="Rectangle 8">
            <a:extLst>
              <a:ext uri="{FF2B5EF4-FFF2-40B4-BE49-F238E27FC236}">
                <a16:creationId xmlns:a16="http://schemas.microsoft.com/office/drawing/2014/main" id="{0C72D2C8-57EC-D71B-F2D1-264A0A4F7198}"/>
              </a:ext>
            </a:extLst>
          </p:cNvPr>
          <p:cNvSpPr/>
          <p:nvPr/>
        </p:nvSpPr>
        <p:spPr>
          <a:xfrm>
            <a:off x="479181" y="3265600"/>
            <a:ext cx="11144250" cy="3592400"/>
          </a:xfrm>
          <a:prstGeom prst="rect">
            <a:avLst/>
          </a:prstGeom>
          <a:noFill/>
          <a:ln w="2857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11" name="Oval 10">
            <a:extLst>
              <a:ext uri="{FF2B5EF4-FFF2-40B4-BE49-F238E27FC236}">
                <a16:creationId xmlns:a16="http://schemas.microsoft.com/office/drawing/2014/main" id="{9C55985C-F0A4-84EC-A31C-692AC52427FB}"/>
              </a:ext>
            </a:extLst>
          </p:cNvPr>
          <p:cNvSpPr/>
          <p:nvPr/>
        </p:nvSpPr>
        <p:spPr>
          <a:xfrm>
            <a:off x="6453535" y="3742011"/>
            <a:ext cx="4133223" cy="2535421"/>
          </a:xfrm>
          <a:prstGeom prst="ellipse">
            <a:avLst/>
          </a:prstGeom>
          <a:noFill/>
          <a:ln w="2857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12" name="Oval 11">
            <a:extLst>
              <a:ext uri="{FF2B5EF4-FFF2-40B4-BE49-F238E27FC236}">
                <a16:creationId xmlns:a16="http://schemas.microsoft.com/office/drawing/2014/main" id="{4F33123C-450A-142B-7153-B45AC5C391DE}"/>
              </a:ext>
            </a:extLst>
          </p:cNvPr>
          <p:cNvSpPr/>
          <p:nvPr/>
        </p:nvSpPr>
        <p:spPr>
          <a:xfrm>
            <a:off x="1366414" y="3895791"/>
            <a:ext cx="3908773" cy="2381641"/>
          </a:xfrm>
          <a:prstGeom prst="ellipse">
            <a:avLst/>
          </a:prstGeom>
          <a:noFill/>
          <a:ln w="2857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13" name="Isosceles Triangle 22">
            <a:extLst>
              <a:ext uri="{FF2B5EF4-FFF2-40B4-BE49-F238E27FC236}">
                <a16:creationId xmlns:a16="http://schemas.microsoft.com/office/drawing/2014/main" id="{0D4FDF65-552B-BE38-4801-EC8F3557625A}"/>
              </a:ext>
            </a:extLst>
          </p:cNvPr>
          <p:cNvSpPr/>
          <p:nvPr/>
        </p:nvSpPr>
        <p:spPr>
          <a:xfrm rot="5149108">
            <a:off x="3281492" y="3611948"/>
            <a:ext cx="338813" cy="562544"/>
          </a:xfrm>
          <a:prstGeom prst="triangle">
            <a:avLst>
              <a:gd name="adj" fmla="val 66058"/>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4" name="Isosceles Triangle 22">
            <a:extLst>
              <a:ext uri="{FF2B5EF4-FFF2-40B4-BE49-F238E27FC236}">
                <a16:creationId xmlns:a16="http://schemas.microsoft.com/office/drawing/2014/main" id="{E086654D-AA80-347E-F499-1881381CBF00}"/>
              </a:ext>
            </a:extLst>
          </p:cNvPr>
          <p:cNvSpPr/>
          <p:nvPr/>
        </p:nvSpPr>
        <p:spPr>
          <a:xfrm rot="16449152">
            <a:off x="3119399" y="6021787"/>
            <a:ext cx="307776" cy="531626"/>
          </a:xfrm>
          <a:prstGeom prst="triangle">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5" name="Isosceles Triangle 22">
            <a:extLst>
              <a:ext uri="{FF2B5EF4-FFF2-40B4-BE49-F238E27FC236}">
                <a16:creationId xmlns:a16="http://schemas.microsoft.com/office/drawing/2014/main" id="{85E47FBA-7FA0-E555-964D-92538C89F370}"/>
              </a:ext>
            </a:extLst>
          </p:cNvPr>
          <p:cNvSpPr/>
          <p:nvPr/>
        </p:nvSpPr>
        <p:spPr>
          <a:xfrm rot="16200000">
            <a:off x="8347014" y="6010610"/>
            <a:ext cx="394655" cy="531626"/>
          </a:xfrm>
          <a:prstGeom prst="triangle">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6" name="Isosceles Triangle 22">
            <a:extLst>
              <a:ext uri="{FF2B5EF4-FFF2-40B4-BE49-F238E27FC236}">
                <a16:creationId xmlns:a16="http://schemas.microsoft.com/office/drawing/2014/main" id="{729B3529-B4D3-3419-C76D-181FCE76D667}"/>
              </a:ext>
            </a:extLst>
          </p:cNvPr>
          <p:cNvSpPr/>
          <p:nvPr/>
        </p:nvSpPr>
        <p:spPr>
          <a:xfrm rot="5561843">
            <a:off x="8365836" y="3491289"/>
            <a:ext cx="371683" cy="503787"/>
          </a:xfrm>
          <a:prstGeom prst="triangle">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17" name="Graphic 16" descr="Document outline">
            <a:extLst>
              <a:ext uri="{FF2B5EF4-FFF2-40B4-BE49-F238E27FC236}">
                <a16:creationId xmlns:a16="http://schemas.microsoft.com/office/drawing/2014/main" id="{4A42CF25-0F79-CFFB-87F9-22512D8251D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165220" y="4352532"/>
            <a:ext cx="448125" cy="448125"/>
          </a:xfrm>
          <a:prstGeom prst="rect">
            <a:avLst/>
          </a:prstGeom>
        </p:spPr>
      </p:pic>
      <p:grpSp>
        <p:nvGrpSpPr>
          <p:cNvPr id="18" name="Group 17">
            <a:extLst>
              <a:ext uri="{FF2B5EF4-FFF2-40B4-BE49-F238E27FC236}">
                <a16:creationId xmlns:a16="http://schemas.microsoft.com/office/drawing/2014/main" id="{E72A481C-7E59-5A6A-5D2A-A126AF0D9061}"/>
              </a:ext>
            </a:extLst>
          </p:cNvPr>
          <p:cNvGrpSpPr/>
          <p:nvPr/>
        </p:nvGrpSpPr>
        <p:grpSpPr>
          <a:xfrm>
            <a:off x="4887541" y="5224519"/>
            <a:ext cx="1908421" cy="1073249"/>
            <a:chOff x="4918205" y="3999322"/>
            <a:chExt cx="1908421" cy="1073249"/>
          </a:xfrm>
        </p:grpSpPr>
        <p:pic>
          <p:nvPicPr>
            <p:cNvPr id="19" name="Graphic 18" descr="Document with solid fill">
              <a:extLst>
                <a:ext uri="{FF2B5EF4-FFF2-40B4-BE49-F238E27FC236}">
                  <a16:creationId xmlns:a16="http://schemas.microsoft.com/office/drawing/2014/main" id="{B67D34CF-DC90-736F-644A-67758E86CC3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462618" y="3999322"/>
              <a:ext cx="845449" cy="825029"/>
            </a:xfrm>
            <a:prstGeom prst="rect">
              <a:avLst/>
            </a:prstGeom>
          </p:spPr>
        </p:pic>
        <p:sp>
          <p:nvSpPr>
            <p:cNvPr id="20" name="TextBox 19">
              <a:extLst>
                <a:ext uri="{FF2B5EF4-FFF2-40B4-BE49-F238E27FC236}">
                  <a16:creationId xmlns:a16="http://schemas.microsoft.com/office/drawing/2014/main" id="{168776CB-165B-98FC-7CEB-79B51A22BF66}"/>
                </a:ext>
              </a:extLst>
            </p:cNvPr>
            <p:cNvSpPr txBox="1"/>
            <p:nvPr/>
          </p:nvSpPr>
          <p:spPr>
            <a:xfrm>
              <a:off x="4918205" y="4764794"/>
              <a:ext cx="1908421" cy="307777"/>
            </a:xfrm>
            <a:prstGeom prst="rect">
              <a:avLst/>
            </a:prstGeom>
            <a:noFill/>
          </p:spPr>
          <p:txBody>
            <a:bodyPr wrap="square" rtlCol="0">
              <a:spAutoFit/>
            </a:bodyPr>
            <a:lstStyle/>
            <a:p>
              <a:pPr algn="ctr"/>
              <a:r>
                <a:rPr lang="en-US" sz="1400" b="1" dirty="0">
                  <a:solidFill>
                    <a:schemeClr val="bg1"/>
                  </a:solidFill>
                  <a:latin typeface="Calibri" panose="020F0502020204030204" pitchFamily="34" charset="0"/>
                  <a:cs typeface="Calibri" panose="020F0502020204030204" pitchFamily="34" charset="0"/>
                </a:rPr>
                <a:t>Insured Amount</a:t>
              </a:r>
            </a:p>
          </p:txBody>
        </p:sp>
      </p:grpSp>
      <p:grpSp>
        <p:nvGrpSpPr>
          <p:cNvPr id="21" name="Group 20">
            <a:extLst>
              <a:ext uri="{FF2B5EF4-FFF2-40B4-BE49-F238E27FC236}">
                <a16:creationId xmlns:a16="http://schemas.microsoft.com/office/drawing/2014/main" id="{0451576B-411B-1664-F518-94A24E6D5DB3}"/>
              </a:ext>
            </a:extLst>
          </p:cNvPr>
          <p:cNvGrpSpPr/>
          <p:nvPr/>
        </p:nvGrpSpPr>
        <p:grpSpPr>
          <a:xfrm>
            <a:off x="5318218" y="3867144"/>
            <a:ext cx="1138519" cy="1402850"/>
            <a:chOff x="5366162" y="2697111"/>
            <a:chExt cx="1149386" cy="1493700"/>
          </a:xfrm>
        </p:grpSpPr>
        <p:pic>
          <p:nvPicPr>
            <p:cNvPr id="22" name="Graphic 21" descr="Bank outline">
              <a:extLst>
                <a:ext uri="{FF2B5EF4-FFF2-40B4-BE49-F238E27FC236}">
                  <a16:creationId xmlns:a16="http://schemas.microsoft.com/office/drawing/2014/main" id="{009B2383-9777-C2A8-923A-665022E2A37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366162" y="2697111"/>
              <a:ext cx="1107720" cy="1107720"/>
            </a:xfrm>
            <a:prstGeom prst="rect">
              <a:avLst/>
            </a:prstGeom>
          </p:spPr>
        </p:pic>
        <p:sp>
          <p:nvSpPr>
            <p:cNvPr id="23" name="TextBox 22">
              <a:extLst>
                <a:ext uri="{FF2B5EF4-FFF2-40B4-BE49-F238E27FC236}">
                  <a16:creationId xmlns:a16="http://schemas.microsoft.com/office/drawing/2014/main" id="{6C5CF1FE-E786-E342-71A0-B09032A265F3}"/>
                </a:ext>
              </a:extLst>
            </p:cNvPr>
            <p:cNvSpPr txBox="1"/>
            <p:nvPr/>
          </p:nvSpPr>
          <p:spPr>
            <a:xfrm>
              <a:off x="5473762" y="3633707"/>
              <a:ext cx="1041786" cy="557104"/>
            </a:xfrm>
            <a:prstGeom prst="rect">
              <a:avLst/>
            </a:prstGeom>
            <a:noFill/>
          </p:spPr>
          <p:txBody>
            <a:bodyPr wrap="square" rtlCol="0">
              <a:spAutoFit/>
            </a:bodyPr>
            <a:lstStyle/>
            <a:p>
              <a:r>
                <a:rPr lang="en-US" sz="1400" b="1" dirty="0">
                  <a:solidFill>
                    <a:schemeClr val="bg1"/>
                  </a:solidFill>
                  <a:latin typeface="Calibri" panose="020F0502020204030204" pitchFamily="34" charset="0"/>
                  <a:cs typeface="Calibri" panose="020F0502020204030204" pitchFamily="34" charset="0"/>
                </a:rPr>
                <a:t>Insurance Company</a:t>
              </a:r>
            </a:p>
          </p:txBody>
        </p:sp>
      </p:grpSp>
      <p:grpSp>
        <p:nvGrpSpPr>
          <p:cNvPr id="24" name="Group 23">
            <a:extLst>
              <a:ext uri="{FF2B5EF4-FFF2-40B4-BE49-F238E27FC236}">
                <a16:creationId xmlns:a16="http://schemas.microsoft.com/office/drawing/2014/main" id="{C979F778-7006-8B53-0DF8-CA6326A834A8}"/>
              </a:ext>
            </a:extLst>
          </p:cNvPr>
          <p:cNvGrpSpPr/>
          <p:nvPr/>
        </p:nvGrpSpPr>
        <p:grpSpPr>
          <a:xfrm>
            <a:off x="444431" y="4506058"/>
            <a:ext cx="860988" cy="1063741"/>
            <a:chOff x="1540450" y="1904122"/>
            <a:chExt cx="1158520" cy="1353982"/>
          </a:xfrm>
        </p:grpSpPr>
        <p:pic>
          <p:nvPicPr>
            <p:cNvPr id="25" name="Graphic 24" descr="User with solid fill">
              <a:extLst>
                <a:ext uri="{FF2B5EF4-FFF2-40B4-BE49-F238E27FC236}">
                  <a16:creationId xmlns:a16="http://schemas.microsoft.com/office/drawing/2014/main" id="{26047163-AEDA-B7C9-F4B0-A609FDB3FFA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540450" y="1904122"/>
              <a:ext cx="1107720" cy="1107720"/>
            </a:xfrm>
            <a:prstGeom prst="rect">
              <a:avLst/>
            </a:prstGeom>
          </p:spPr>
        </p:pic>
        <p:sp>
          <p:nvSpPr>
            <p:cNvPr id="26" name="TextBox 25">
              <a:extLst>
                <a:ext uri="{FF2B5EF4-FFF2-40B4-BE49-F238E27FC236}">
                  <a16:creationId xmlns:a16="http://schemas.microsoft.com/office/drawing/2014/main" id="{A8DDC445-B321-53E5-A831-46DD0409B842}"/>
                </a:ext>
              </a:extLst>
            </p:cNvPr>
            <p:cNvSpPr txBox="1"/>
            <p:nvPr/>
          </p:nvSpPr>
          <p:spPr>
            <a:xfrm>
              <a:off x="1591251" y="2827176"/>
              <a:ext cx="1107719" cy="430928"/>
            </a:xfrm>
            <a:prstGeom prst="rect">
              <a:avLst/>
            </a:prstGeom>
            <a:noFill/>
          </p:spPr>
          <p:txBody>
            <a:bodyPr wrap="square" rtlCol="0">
              <a:spAutoFit/>
            </a:bodyPr>
            <a:lstStyle/>
            <a:p>
              <a:r>
                <a:rPr lang="en-US" sz="1600" b="1" dirty="0">
                  <a:solidFill>
                    <a:schemeClr val="bg1"/>
                  </a:solidFill>
                  <a:latin typeface="Calibri" panose="020F0502020204030204" pitchFamily="34" charset="0"/>
                  <a:cs typeface="Calibri" panose="020F0502020204030204" pitchFamily="34" charset="0"/>
                </a:rPr>
                <a:t>Patient</a:t>
              </a:r>
            </a:p>
          </p:txBody>
        </p:sp>
      </p:grpSp>
      <p:pic>
        <p:nvPicPr>
          <p:cNvPr id="36" name="Graphic 35" descr="Monitor with solid fill">
            <a:extLst>
              <a:ext uri="{FF2B5EF4-FFF2-40B4-BE49-F238E27FC236}">
                <a16:creationId xmlns:a16="http://schemas.microsoft.com/office/drawing/2014/main" id="{8620536B-5531-78E3-D369-ACC6D0F8F5FB}"/>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937391" y="4412577"/>
            <a:ext cx="1317873" cy="1109190"/>
          </a:xfrm>
          <a:prstGeom prst="rect">
            <a:avLst/>
          </a:prstGeom>
        </p:spPr>
      </p:pic>
      <p:grpSp>
        <p:nvGrpSpPr>
          <p:cNvPr id="38" name="Group 37">
            <a:extLst>
              <a:ext uri="{FF2B5EF4-FFF2-40B4-BE49-F238E27FC236}">
                <a16:creationId xmlns:a16="http://schemas.microsoft.com/office/drawing/2014/main" id="{529FAF93-B2D8-82C8-9542-4A814879B964}"/>
              </a:ext>
            </a:extLst>
          </p:cNvPr>
          <p:cNvGrpSpPr/>
          <p:nvPr/>
        </p:nvGrpSpPr>
        <p:grpSpPr>
          <a:xfrm>
            <a:off x="10490570" y="4337960"/>
            <a:ext cx="951357" cy="1109126"/>
            <a:chOff x="11102266" y="3005652"/>
            <a:chExt cx="951357" cy="1109126"/>
          </a:xfrm>
        </p:grpSpPr>
        <p:sp>
          <p:nvSpPr>
            <p:cNvPr id="39" name="TextBox 38">
              <a:extLst>
                <a:ext uri="{FF2B5EF4-FFF2-40B4-BE49-F238E27FC236}">
                  <a16:creationId xmlns:a16="http://schemas.microsoft.com/office/drawing/2014/main" id="{CF4EEBDE-F1CA-9B37-563D-6989AEA99CFC}"/>
                </a:ext>
              </a:extLst>
            </p:cNvPr>
            <p:cNvSpPr txBox="1"/>
            <p:nvPr/>
          </p:nvSpPr>
          <p:spPr>
            <a:xfrm>
              <a:off x="11102266" y="3807001"/>
              <a:ext cx="948149" cy="307777"/>
            </a:xfrm>
            <a:prstGeom prst="rect">
              <a:avLst/>
            </a:prstGeom>
            <a:noFill/>
          </p:spPr>
          <p:txBody>
            <a:bodyPr wrap="square" rtlCol="0">
              <a:spAutoFit/>
            </a:bodyPr>
            <a:lstStyle/>
            <a:p>
              <a:pPr algn="ctr"/>
              <a:r>
                <a:rPr lang="en-US" sz="1400" b="1" dirty="0">
                  <a:solidFill>
                    <a:schemeClr val="bg1"/>
                  </a:solidFill>
                  <a:latin typeface="Calibri" panose="020F0502020204030204" pitchFamily="34" charset="0"/>
                  <a:cs typeface="Calibri" panose="020F0502020204030204" pitchFamily="34" charset="0"/>
                </a:rPr>
                <a:t>Provider</a:t>
              </a:r>
            </a:p>
          </p:txBody>
        </p:sp>
        <p:pic>
          <p:nvPicPr>
            <p:cNvPr id="40" name="Graphic 39" descr="Building outline">
              <a:extLst>
                <a:ext uri="{FF2B5EF4-FFF2-40B4-BE49-F238E27FC236}">
                  <a16:creationId xmlns:a16="http://schemas.microsoft.com/office/drawing/2014/main" id="{77644CC7-6188-46E7-ABD6-AF5BF1E7E88D}"/>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1130586" y="3005652"/>
              <a:ext cx="923037" cy="900743"/>
            </a:xfrm>
            <a:prstGeom prst="rect">
              <a:avLst/>
            </a:prstGeom>
          </p:spPr>
        </p:pic>
      </p:grpSp>
      <p:cxnSp>
        <p:nvCxnSpPr>
          <p:cNvPr id="41" name="Straight Connector 40">
            <a:extLst>
              <a:ext uri="{FF2B5EF4-FFF2-40B4-BE49-F238E27FC236}">
                <a16:creationId xmlns:a16="http://schemas.microsoft.com/office/drawing/2014/main" id="{F85C38CA-91D1-83BE-C30E-83E034E4AC94}"/>
              </a:ext>
            </a:extLst>
          </p:cNvPr>
          <p:cNvCxnSpPr>
            <a:cxnSpLocks/>
          </p:cNvCxnSpPr>
          <p:nvPr/>
        </p:nvCxnSpPr>
        <p:spPr>
          <a:xfrm>
            <a:off x="6555950" y="4703089"/>
            <a:ext cx="1429197" cy="10156"/>
          </a:xfrm>
          <a:prstGeom prst="line">
            <a:avLst/>
          </a:prstGeom>
          <a:ln w="19050"/>
        </p:spPr>
        <p:style>
          <a:lnRef idx="1">
            <a:schemeClr val="dk1"/>
          </a:lnRef>
          <a:fillRef idx="0">
            <a:schemeClr val="dk1"/>
          </a:fillRef>
          <a:effectRef idx="0">
            <a:schemeClr val="dk1"/>
          </a:effectRef>
          <a:fontRef idx="minor">
            <a:schemeClr val="tx1"/>
          </a:fontRef>
        </p:style>
      </p:cxnSp>
      <p:cxnSp>
        <p:nvCxnSpPr>
          <p:cNvPr id="42" name="Straight Arrow Connector 41">
            <a:extLst>
              <a:ext uri="{FF2B5EF4-FFF2-40B4-BE49-F238E27FC236}">
                <a16:creationId xmlns:a16="http://schemas.microsoft.com/office/drawing/2014/main" id="{B681721A-F2EE-BCE3-76D4-460EA78BCD67}"/>
              </a:ext>
            </a:extLst>
          </p:cNvPr>
          <p:cNvCxnSpPr>
            <a:cxnSpLocks/>
          </p:cNvCxnSpPr>
          <p:nvPr/>
        </p:nvCxnSpPr>
        <p:spPr>
          <a:xfrm flipV="1">
            <a:off x="9170340" y="4713245"/>
            <a:ext cx="1302518" cy="10244"/>
          </a:xfrm>
          <a:prstGeom prst="straightConnector1">
            <a:avLst/>
          </a:prstGeom>
          <a:ln w="19050">
            <a:tailEnd type="triangle"/>
          </a:ln>
        </p:spPr>
        <p:style>
          <a:lnRef idx="3">
            <a:schemeClr val="dk1"/>
          </a:lnRef>
          <a:fillRef idx="0">
            <a:schemeClr val="dk1"/>
          </a:fillRef>
          <a:effectRef idx="2">
            <a:schemeClr val="dk1"/>
          </a:effectRef>
          <a:fontRef idx="minor">
            <a:schemeClr val="tx1"/>
          </a:fontRef>
        </p:style>
      </p:cxnSp>
      <p:pic>
        <p:nvPicPr>
          <p:cNvPr id="43" name="Graphic 42" descr="Document outline">
            <a:extLst>
              <a:ext uri="{FF2B5EF4-FFF2-40B4-BE49-F238E27FC236}">
                <a16:creationId xmlns:a16="http://schemas.microsoft.com/office/drawing/2014/main" id="{DA247EF9-BDBE-7DA8-AA32-D2F4AA40B7D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015995" y="3518889"/>
            <a:ext cx="420153" cy="420153"/>
          </a:xfrm>
          <a:prstGeom prst="rect">
            <a:avLst/>
          </a:prstGeom>
        </p:spPr>
      </p:pic>
      <p:pic>
        <p:nvPicPr>
          <p:cNvPr id="44" name="Graphic 43" descr="Document outline">
            <a:extLst>
              <a:ext uri="{FF2B5EF4-FFF2-40B4-BE49-F238E27FC236}">
                <a16:creationId xmlns:a16="http://schemas.microsoft.com/office/drawing/2014/main" id="{0B6061BB-9146-E038-CB8C-EE84273391C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692499" y="5627043"/>
            <a:ext cx="479018" cy="479018"/>
          </a:xfrm>
          <a:prstGeom prst="rect">
            <a:avLst/>
          </a:prstGeom>
        </p:spPr>
      </p:pic>
      <p:pic>
        <p:nvPicPr>
          <p:cNvPr id="45" name="Graphic 44" descr="Checkmark with solid fill">
            <a:extLst>
              <a:ext uri="{FF2B5EF4-FFF2-40B4-BE49-F238E27FC236}">
                <a16:creationId xmlns:a16="http://schemas.microsoft.com/office/drawing/2014/main" id="{9C2C55E6-979A-4DA6-5ED5-22AA593C8F87}"/>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8929786" y="5798612"/>
            <a:ext cx="325478" cy="317617"/>
          </a:xfrm>
          <a:prstGeom prst="rect">
            <a:avLst/>
          </a:prstGeom>
        </p:spPr>
      </p:pic>
      <p:cxnSp>
        <p:nvCxnSpPr>
          <p:cNvPr id="46" name="Straight Arrow Connector 45">
            <a:extLst>
              <a:ext uri="{FF2B5EF4-FFF2-40B4-BE49-F238E27FC236}">
                <a16:creationId xmlns:a16="http://schemas.microsoft.com/office/drawing/2014/main" id="{9A8E7744-88AD-28CE-A751-736C8F3CF3F3}"/>
              </a:ext>
            </a:extLst>
          </p:cNvPr>
          <p:cNvCxnSpPr>
            <a:cxnSpLocks/>
          </p:cNvCxnSpPr>
          <p:nvPr/>
        </p:nvCxnSpPr>
        <p:spPr>
          <a:xfrm flipH="1">
            <a:off x="6523504" y="5155600"/>
            <a:ext cx="1494090" cy="6716"/>
          </a:xfrm>
          <a:prstGeom prst="straightConnector1">
            <a:avLst/>
          </a:prstGeom>
          <a:ln w="19050">
            <a:tailEnd type="triangle"/>
          </a:ln>
        </p:spPr>
        <p:style>
          <a:lnRef idx="3">
            <a:schemeClr val="dk1"/>
          </a:lnRef>
          <a:fillRef idx="0">
            <a:schemeClr val="dk1"/>
          </a:fillRef>
          <a:effectRef idx="2">
            <a:schemeClr val="dk1"/>
          </a:effectRef>
          <a:fontRef idx="minor">
            <a:schemeClr val="tx1"/>
          </a:fontRef>
        </p:style>
      </p:cxnSp>
      <p:cxnSp>
        <p:nvCxnSpPr>
          <p:cNvPr id="47" name="Straight Connector 46">
            <a:extLst>
              <a:ext uri="{FF2B5EF4-FFF2-40B4-BE49-F238E27FC236}">
                <a16:creationId xmlns:a16="http://schemas.microsoft.com/office/drawing/2014/main" id="{4BD239F8-FD61-8499-D089-54B50FD2BB9E}"/>
              </a:ext>
            </a:extLst>
          </p:cNvPr>
          <p:cNvCxnSpPr>
            <a:cxnSpLocks/>
          </p:cNvCxnSpPr>
          <p:nvPr/>
        </p:nvCxnSpPr>
        <p:spPr>
          <a:xfrm>
            <a:off x="9146174" y="5126995"/>
            <a:ext cx="1440584" cy="19678"/>
          </a:xfrm>
          <a:prstGeom prst="line">
            <a:avLst/>
          </a:prstGeom>
          <a:ln w="19050"/>
        </p:spPr>
        <p:style>
          <a:lnRef idx="1">
            <a:schemeClr val="dk1"/>
          </a:lnRef>
          <a:fillRef idx="0">
            <a:schemeClr val="dk1"/>
          </a:fillRef>
          <a:effectRef idx="0">
            <a:schemeClr val="dk1"/>
          </a:effectRef>
          <a:fontRef idx="minor">
            <a:schemeClr val="tx1"/>
          </a:fontRef>
        </p:style>
      </p:cxnSp>
      <p:sp>
        <p:nvSpPr>
          <p:cNvPr id="48" name="TextBox 47">
            <a:extLst>
              <a:ext uri="{FF2B5EF4-FFF2-40B4-BE49-F238E27FC236}">
                <a16:creationId xmlns:a16="http://schemas.microsoft.com/office/drawing/2014/main" id="{7A35520E-BC3B-A120-2DAE-75B610803ED8}"/>
              </a:ext>
            </a:extLst>
          </p:cNvPr>
          <p:cNvSpPr txBox="1"/>
          <p:nvPr/>
        </p:nvSpPr>
        <p:spPr>
          <a:xfrm>
            <a:off x="2543964" y="4085586"/>
            <a:ext cx="1690638" cy="338554"/>
          </a:xfrm>
          <a:prstGeom prst="rect">
            <a:avLst/>
          </a:prstGeom>
          <a:noFill/>
        </p:spPr>
        <p:txBody>
          <a:bodyPr wrap="square" rtlCol="0">
            <a:spAutoFit/>
          </a:bodyPr>
          <a:lstStyle/>
          <a:p>
            <a:r>
              <a:rPr lang="en-US" sz="1600" b="1" dirty="0">
                <a:solidFill>
                  <a:schemeClr val="bg1"/>
                </a:solidFill>
                <a:latin typeface="Calibri" panose="020F0502020204030204" pitchFamily="34" charset="0"/>
                <a:cs typeface="Calibri" panose="020F0502020204030204" pitchFamily="34" charset="0"/>
              </a:rPr>
              <a:t> Claim Request</a:t>
            </a:r>
          </a:p>
        </p:txBody>
      </p:sp>
      <p:sp>
        <p:nvSpPr>
          <p:cNvPr id="49" name="TextBox 48">
            <a:extLst>
              <a:ext uri="{FF2B5EF4-FFF2-40B4-BE49-F238E27FC236}">
                <a16:creationId xmlns:a16="http://schemas.microsoft.com/office/drawing/2014/main" id="{0A075F44-D533-0FF6-3557-E030489DB395}"/>
              </a:ext>
            </a:extLst>
          </p:cNvPr>
          <p:cNvSpPr txBox="1"/>
          <p:nvPr/>
        </p:nvSpPr>
        <p:spPr>
          <a:xfrm>
            <a:off x="2659880" y="5738508"/>
            <a:ext cx="1237711" cy="338554"/>
          </a:xfrm>
          <a:prstGeom prst="rect">
            <a:avLst/>
          </a:prstGeom>
          <a:noFill/>
        </p:spPr>
        <p:txBody>
          <a:bodyPr wrap="none" rtlCol="0">
            <a:spAutoFit/>
          </a:bodyPr>
          <a:lstStyle/>
          <a:p>
            <a:r>
              <a:rPr lang="en-US" sz="1600" b="1" dirty="0">
                <a:solidFill>
                  <a:schemeClr val="bg1"/>
                </a:solidFill>
                <a:latin typeface="Calibri" panose="020F0502020204030204" pitchFamily="34" charset="0"/>
                <a:cs typeface="Calibri" panose="020F0502020204030204" pitchFamily="34" charset="0"/>
              </a:rPr>
              <a:t>Result (EOB)</a:t>
            </a:r>
          </a:p>
        </p:txBody>
      </p:sp>
      <p:sp>
        <p:nvSpPr>
          <p:cNvPr id="50" name="TextBox 49">
            <a:extLst>
              <a:ext uri="{FF2B5EF4-FFF2-40B4-BE49-F238E27FC236}">
                <a16:creationId xmlns:a16="http://schemas.microsoft.com/office/drawing/2014/main" id="{0C8F3DB1-E174-7616-078E-5719B708266C}"/>
              </a:ext>
            </a:extLst>
          </p:cNvPr>
          <p:cNvSpPr txBox="1"/>
          <p:nvPr/>
        </p:nvSpPr>
        <p:spPr>
          <a:xfrm>
            <a:off x="6431844" y="3265599"/>
            <a:ext cx="1645194" cy="307777"/>
          </a:xfrm>
          <a:prstGeom prst="rect">
            <a:avLst/>
          </a:prstGeom>
          <a:noFill/>
        </p:spPr>
        <p:txBody>
          <a:bodyPr wrap="none" rtlCol="0">
            <a:spAutoFit/>
          </a:bodyPr>
          <a:lstStyle/>
          <a:p>
            <a:r>
              <a:rPr lang="en-US" sz="1400" b="1" dirty="0">
                <a:solidFill>
                  <a:schemeClr val="bg1"/>
                </a:solidFill>
                <a:latin typeface="Calibri" panose="020F0502020204030204" pitchFamily="34" charset="0"/>
                <a:cs typeface="Calibri" panose="020F0502020204030204" pitchFamily="34" charset="0"/>
              </a:rPr>
              <a:t>Request Bills &amp; EHR</a:t>
            </a:r>
          </a:p>
        </p:txBody>
      </p:sp>
      <p:sp>
        <p:nvSpPr>
          <p:cNvPr id="51" name="TextBox 50">
            <a:extLst>
              <a:ext uri="{FF2B5EF4-FFF2-40B4-BE49-F238E27FC236}">
                <a16:creationId xmlns:a16="http://schemas.microsoft.com/office/drawing/2014/main" id="{87AB44DF-6416-8120-9D21-3BBB5A72CF24}"/>
              </a:ext>
            </a:extLst>
          </p:cNvPr>
          <p:cNvSpPr txBox="1"/>
          <p:nvPr/>
        </p:nvSpPr>
        <p:spPr>
          <a:xfrm>
            <a:off x="8853493" y="6228819"/>
            <a:ext cx="1439497" cy="307777"/>
          </a:xfrm>
          <a:prstGeom prst="rect">
            <a:avLst/>
          </a:prstGeom>
          <a:noFill/>
        </p:spPr>
        <p:txBody>
          <a:bodyPr wrap="none" rtlCol="0">
            <a:spAutoFit/>
          </a:bodyPr>
          <a:lstStyle/>
          <a:p>
            <a:r>
              <a:rPr lang="en-US" sz="1400" b="1" dirty="0">
                <a:solidFill>
                  <a:schemeClr val="bg1"/>
                </a:solidFill>
                <a:latin typeface="Calibri" panose="020F0502020204030204" pitchFamily="34" charset="0"/>
                <a:cs typeface="Calibri" panose="020F0502020204030204" pitchFamily="34" charset="0"/>
              </a:rPr>
              <a:t>Verify Bills &amp;EHR</a:t>
            </a:r>
          </a:p>
        </p:txBody>
      </p:sp>
      <p:pic>
        <p:nvPicPr>
          <p:cNvPr id="52" name="Graphic 51" descr="Paper outline">
            <a:extLst>
              <a:ext uri="{FF2B5EF4-FFF2-40B4-BE49-F238E27FC236}">
                <a16:creationId xmlns:a16="http://schemas.microsoft.com/office/drawing/2014/main" id="{82A3AC98-6FA4-82E8-AE98-27761818439E}"/>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8374717" y="4654638"/>
            <a:ext cx="479343" cy="479343"/>
          </a:xfrm>
          <a:prstGeom prst="rect">
            <a:avLst/>
          </a:prstGeom>
        </p:spPr>
      </p:pic>
      <p:pic>
        <p:nvPicPr>
          <p:cNvPr id="53" name="Graphic 52" descr="Badge Tick with solid fill">
            <a:extLst>
              <a:ext uri="{FF2B5EF4-FFF2-40B4-BE49-F238E27FC236}">
                <a16:creationId xmlns:a16="http://schemas.microsoft.com/office/drawing/2014/main" id="{C0993309-F0AE-1B0E-A261-F069AE630B90}"/>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8606722" y="4907490"/>
            <a:ext cx="243143" cy="243143"/>
          </a:xfrm>
          <a:prstGeom prst="rect">
            <a:avLst/>
          </a:prstGeom>
        </p:spPr>
      </p:pic>
    </p:spTree>
    <p:extLst>
      <p:ext uri="{BB962C8B-B14F-4D97-AF65-F5344CB8AC3E}">
        <p14:creationId xmlns:p14="http://schemas.microsoft.com/office/powerpoint/2010/main" val="30750543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6" name="TextBox 45">
            <a:extLst>
              <a:ext uri="{FF2B5EF4-FFF2-40B4-BE49-F238E27FC236}">
                <a16:creationId xmlns:a16="http://schemas.microsoft.com/office/drawing/2014/main" id="{6C4830F2-EA55-85B8-36B2-747541E581E8}"/>
              </a:ext>
            </a:extLst>
          </p:cNvPr>
          <p:cNvSpPr txBox="1"/>
          <p:nvPr/>
        </p:nvSpPr>
        <p:spPr>
          <a:xfrm>
            <a:off x="3028662" y="166806"/>
            <a:ext cx="6666551" cy="400110"/>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p>
            <a:pPr algn="ctr"/>
            <a:r>
              <a:rPr lang="en-US" sz="2000" b="1" spc="395" dirty="0">
                <a:solidFill>
                  <a:schemeClr val="bg1"/>
                </a:solidFill>
                <a:latin typeface="Calibri" panose="020F0502020204030204" pitchFamily="34" charset="0"/>
                <a:cs typeface="Calibri" panose="020F0502020204030204" pitchFamily="34" charset="0"/>
              </a:rPr>
              <a:t> </a:t>
            </a:r>
            <a:r>
              <a:rPr lang="en-US" sz="2000" b="1" spc="-5" dirty="0">
                <a:solidFill>
                  <a:schemeClr val="bg1"/>
                </a:solidFill>
                <a:latin typeface="Calibri" panose="020F0502020204030204" pitchFamily="34" charset="0"/>
                <a:cs typeface="Calibri" panose="020F0502020204030204" pitchFamily="34" charset="0"/>
              </a:rPr>
              <a:t>Automated Smart Contract Workflow</a:t>
            </a:r>
          </a:p>
        </p:txBody>
      </p:sp>
      <p:sp>
        <p:nvSpPr>
          <p:cNvPr id="13" name="Rectangle: Rounded Corners 12">
            <a:extLst>
              <a:ext uri="{FF2B5EF4-FFF2-40B4-BE49-F238E27FC236}">
                <a16:creationId xmlns:a16="http://schemas.microsoft.com/office/drawing/2014/main" id="{B013E470-43D4-E902-E87E-4ED459F861E2}"/>
              </a:ext>
            </a:extLst>
          </p:cNvPr>
          <p:cNvSpPr/>
          <p:nvPr/>
        </p:nvSpPr>
        <p:spPr>
          <a:xfrm>
            <a:off x="995759" y="1206600"/>
            <a:ext cx="1558566" cy="453061"/>
          </a:xfrm>
          <a:prstGeom prst="roundRect">
            <a:avLst/>
          </a:prstGeom>
          <a:ln w="28575"/>
        </p:spPr>
        <p:style>
          <a:lnRef idx="1">
            <a:schemeClr val="accent1"/>
          </a:lnRef>
          <a:fillRef idx="2">
            <a:schemeClr val="accent1"/>
          </a:fillRef>
          <a:effectRef idx="1">
            <a:schemeClr val="accent1"/>
          </a:effectRef>
          <a:fontRef idx="minor">
            <a:schemeClr val="dk1"/>
          </a:fontRef>
        </p:style>
        <p:txBody>
          <a:bodyPr rtlCol="0" anchor="ctr"/>
          <a:lstStyle/>
          <a:p>
            <a:pPr algn="ctr"/>
            <a:r>
              <a:rPr lang="en-IN" sz="1600" b="1" dirty="0">
                <a:solidFill>
                  <a:schemeClr val="bg1"/>
                </a:solidFill>
                <a:latin typeface="Calibri" panose="020F0502020204030204" pitchFamily="34" charset="0"/>
                <a:cs typeface="Calibri" panose="020F0502020204030204" pitchFamily="34" charset="0"/>
              </a:rPr>
              <a:t>Claim Initiation</a:t>
            </a:r>
          </a:p>
        </p:txBody>
      </p:sp>
      <p:sp>
        <p:nvSpPr>
          <p:cNvPr id="14" name="Rectangle: Rounded Corners 13">
            <a:extLst>
              <a:ext uri="{FF2B5EF4-FFF2-40B4-BE49-F238E27FC236}">
                <a16:creationId xmlns:a16="http://schemas.microsoft.com/office/drawing/2014/main" id="{584FEBF1-3A2F-ABD3-9E19-112A4A03FEC8}"/>
              </a:ext>
            </a:extLst>
          </p:cNvPr>
          <p:cNvSpPr/>
          <p:nvPr/>
        </p:nvSpPr>
        <p:spPr>
          <a:xfrm>
            <a:off x="6446086" y="1206599"/>
            <a:ext cx="1986306" cy="453062"/>
          </a:xfrm>
          <a:prstGeom prst="roundRect">
            <a:avLst/>
          </a:prstGeom>
          <a:ln w="28575"/>
        </p:spPr>
        <p:style>
          <a:lnRef idx="1">
            <a:schemeClr val="accent1"/>
          </a:lnRef>
          <a:fillRef idx="2">
            <a:schemeClr val="accent1"/>
          </a:fillRef>
          <a:effectRef idx="1">
            <a:schemeClr val="accent1"/>
          </a:effectRef>
          <a:fontRef idx="minor">
            <a:schemeClr val="dk1"/>
          </a:fontRef>
        </p:style>
        <p:txBody>
          <a:bodyPr rtlCol="0" anchor="ctr"/>
          <a:lstStyle/>
          <a:p>
            <a:pPr algn="ctr"/>
            <a:r>
              <a:rPr lang="en-IN" sz="1600" b="1">
                <a:solidFill>
                  <a:schemeClr val="bg1"/>
                </a:solidFill>
                <a:latin typeface="Calibri" panose="020F0502020204030204" pitchFamily="34" charset="0"/>
                <a:cs typeface="Calibri" panose="020F0502020204030204" pitchFamily="34" charset="0"/>
              </a:rPr>
              <a:t>Insurance Validation</a:t>
            </a:r>
            <a:endParaRPr lang="en-IN" sz="1600" b="1" dirty="0">
              <a:solidFill>
                <a:schemeClr val="bg1"/>
              </a:solidFill>
              <a:latin typeface="Calibri" panose="020F0502020204030204" pitchFamily="34" charset="0"/>
              <a:cs typeface="Calibri" panose="020F0502020204030204" pitchFamily="34" charset="0"/>
            </a:endParaRPr>
          </a:p>
        </p:txBody>
      </p:sp>
      <p:sp>
        <p:nvSpPr>
          <p:cNvPr id="15" name="Rectangle: Rounded Corners 14">
            <a:extLst>
              <a:ext uri="{FF2B5EF4-FFF2-40B4-BE49-F238E27FC236}">
                <a16:creationId xmlns:a16="http://schemas.microsoft.com/office/drawing/2014/main" id="{E315995D-806D-17E9-73DA-0E4D8DD2D636}"/>
              </a:ext>
            </a:extLst>
          </p:cNvPr>
          <p:cNvSpPr/>
          <p:nvPr/>
        </p:nvSpPr>
        <p:spPr>
          <a:xfrm>
            <a:off x="3592324" y="1206600"/>
            <a:ext cx="1986307" cy="453061"/>
          </a:xfrm>
          <a:prstGeom prst="roundRect">
            <a:avLst/>
          </a:prstGeom>
          <a:ln w="28575"/>
        </p:spPr>
        <p:style>
          <a:lnRef idx="1">
            <a:schemeClr val="accent1"/>
          </a:lnRef>
          <a:fillRef idx="2">
            <a:schemeClr val="accent1"/>
          </a:fillRef>
          <a:effectRef idx="1">
            <a:schemeClr val="accent1"/>
          </a:effectRef>
          <a:fontRef idx="minor">
            <a:schemeClr val="dk1"/>
          </a:fontRef>
        </p:style>
        <p:txBody>
          <a:bodyPr rtlCol="0" anchor="ctr"/>
          <a:lstStyle/>
          <a:p>
            <a:pPr algn="ctr"/>
            <a:r>
              <a:rPr lang="en-IN" sz="1600" b="1" dirty="0">
                <a:solidFill>
                  <a:schemeClr val="bg1"/>
                </a:solidFill>
                <a:latin typeface="Calibri" panose="020F0502020204030204" pitchFamily="34" charset="0"/>
                <a:cs typeface="Calibri" panose="020F0502020204030204" pitchFamily="34" charset="0"/>
              </a:rPr>
              <a:t>Identity Verification</a:t>
            </a:r>
          </a:p>
        </p:txBody>
      </p:sp>
      <p:pic>
        <p:nvPicPr>
          <p:cNvPr id="16" name="Graphic 15" descr="Line arrow Straight">
            <a:extLst>
              <a:ext uri="{FF2B5EF4-FFF2-40B4-BE49-F238E27FC236}">
                <a16:creationId xmlns:a16="http://schemas.microsoft.com/office/drawing/2014/main" id="{94331459-7BF2-96F0-B08C-700AC59E837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6200000">
            <a:off x="2928212" y="3532089"/>
            <a:ext cx="612325" cy="612325"/>
          </a:xfrm>
          <a:prstGeom prst="rect">
            <a:avLst/>
          </a:prstGeom>
        </p:spPr>
      </p:pic>
      <p:pic>
        <p:nvPicPr>
          <p:cNvPr id="17" name="Graphic 16" descr="Line arrow Straight">
            <a:extLst>
              <a:ext uri="{FF2B5EF4-FFF2-40B4-BE49-F238E27FC236}">
                <a16:creationId xmlns:a16="http://schemas.microsoft.com/office/drawing/2014/main" id="{D936B6DF-6704-11DB-1C3E-1B97C3ACFFA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0800000">
            <a:off x="2821421" y="1168540"/>
            <a:ext cx="503807" cy="503807"/>
          </a:xfrm>
          <a:prstGeom prst="rect">
            <a:avLst/>
          </a:prstGeom>
        </p:spPr>
      </p:pic>
      <p:sp>
        <p:nvSpPr>
          <p:cNvPr id="18" name="Rectangle: Rounded Corners 17">
            <a:extLst>
              <a:ext uri="{FF2B5EF4-FFF2-40B4-BE49-F238E27FC236}">
                <a16:creationId xmlns:a16="http://schemas.microsoft.com/office/drawing/2014/main" id="{83255E22-D76C-8E6D-5647-2CA5F8D5ED8B}"/>
              </a:ext>
            </a:extLst>
          </p:cNvPr>
          <p:cNvSpPr/>
          <p:nvPr/>
        </p:nvSpPr>
        <p:spPr>
          <a:xfrm>
            <a:off x="5076116" y="2785035"/>
            <a:ext cx="2843457" cy="503806"/>
          </a:xfrm>
          <a:prstGeom prst="roundRect">
            <a:avLst/>
          </a:prstGeom>
          <a:ln w="28575"/>
        </p:spPr>
        <p:style>
          <a:lnRef idx="1">
            <a:schemeClr val="accent1"/>
          </a:lnRef>
          <a:fillRef idx="2">
            <a:schemeClr val="accent1"/>
          </a:fillRef>
          <a:effectRef idx="1">
            <a:schemeClr val="accent1"/>
          </a:effectRef>
          <a:fontRef idx="minor">
            <a:schemeClr val="dk1"/>
          </a:fontRef>
        </p:style>
        <p:txBody>
          <a:bodyPr rtlCol="0" anchor="ctr"/>
          <a:lstStyle/>
          <a:p>
            <a:pPr algn="ctr"/>
            <a:r>
              <a:rPr lang="en-IN" sz="1600" b="1" dirty="0">
                <a:solidFill>
                  <a:schemeClr val="bg1"/>
                </a:solidFill>
                <a:latin typeface="Calibri" panose="020F0502020204030204" pitchFamily="34" charset="0"/>
                <a:cs typeface="Calibri" panose="020F0502020204030204" pitchFamily="34" charset="0"/>
              </a:rPr>
              <a:t>Verify &amp; Compare Medical Bills</a:t>
            </a:r>
          </a:p>
        </p:txBody>
      </p:sp>
      <p:sp>
        <p:nvSpPr>
          <p:cNvPr id="19" name="Rectangle: Rounded Corners 18">
            <a:extLst>
              <a:ext uri="{FF2B5EF4-FFF2-40B4-BE49-F238E27FC236}">
                <a16:creationId xmlns:a16="http://schemas.microsoft.com/office/drawing/2014/main" id="{932366D9-3A39-0CE9-E36A-C827DDB6A8C1}"/>
              </a:ext>
            </a:extLst>
          </p:cNvPr>
          <p:cNvSpPr/>
          <p:nvPr/>
        </p:nvSpPr>
        <p:spPr>
          <a:xfrm>
            <a:off x="9299847" y="1181227"/>
            <a:ext cx="2260943" cy="478434"/>
          </a:xfrm>
          <a:prstGeom prst="roundRect">
            <a:avLst/>
          </a:prstGeom>
          <a:ln w="28575"/>
        </p:spPr>
        <p:style>
          <a:lnRef idx="1">
            <a:schemeClr val="accent1"/>
          </a:lnRef>
          <a:fillRef idx="2">
            <a:schemeClr val="accent1"/>
          </a:fillRef>
          <a:effectRef idx="1">
            <a:schemeClr val="accent1"/>
          </a:effectRef>
          <a:fontRef idx="minor">
            <a:schemeClr val="dk1"/>
          </a:fontRef>
        </p:style>
        <p:txBody>
          <a:bodyPr rtlCol="0" anchor="ctr"/>
          <a:lstStyle/>
          <a:p>
            <a:pPr algn="ctr"/>
            <a:r>
              <a:rPr lang="en-IN" sz="1600" b="1" dirty="0">
                <a:solidFill>
                  <a:schemeClr val="bg1"/>
                </a:solidFill>
                <a:latin typeface="Calibri" panose="020F0502020204030204" pitchFamily="34" charset="0"/>
                <a:cs typeface="Calibri" panose="020F0502020204030204" pitchFamily="34" charset="0"/>
              </a:rPr>
              <a:t>Eligibility for Coverage</a:t>
            </a:r>
          </a:p>
        </p:txBody>
      </p:sp>
      <p:sp>
        <p:nvSpPr>
          <p:cNvPr id="50" name="Rectangle: Rounded Corners 49">
            <a:extLst>
              <a:ext uri="{FF2B5EF4-FFF2-40B4-BE49-F238E27FC236}">
                <a16:creationId xmlns:a16="http://schemas.microsoft.com/office/drawing/2014/main" id="{10A9F2F8-F2AB-7D2F-F15F-4466FB1DFB73}"/>
              </a:ext>
            </a:extLst>
          </p:cNvPr>
          <p:cNvSpPr/>
          <p:nvPr/>
        </p:nvSpPr>
        <p:spPr>
          <a:xfrm>
            <a:off x="8899797" y="2782651"/>
            <a:ext cx="2770897" cy="503806"/>
          </a:xfrm>
          <a:prstGeom prst="roundRect">
            <a:avLst/>
          </a:prstGeom>
          <a:ln w="28575"/>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600" b="1" i="0" dirty="0">
                <a:solidFill>
                  <a:schemeClr val="bg1"/>
                </a:solidFill>
                <a:effectLst/>
                <a:latin typeface="Calibri" panose="020F0502020204030204" pitchFamily="34" charset="0"/>
                <a:cs typeface="Calibri" panose="020F0502020204030204" pitchFamily="34" charset="0"/>
              </a:rPr>
              <a:t>Explanation of Benefits (EOB) Communication</a:t>
            </a:r>
            <a:endParaRPr lang="en-IN" sz="1600" b="1" dirty="0">
              <a:solidFill>
                <a:schemeClr val="bg1"/>
              </a:solidFill>
              <a:latin typeface="Calibri" panose="020F0502020204030204" pitchFamily="34" charset="0"/>
              <a:cs typeface="Calibri" panose="020F0502020204030204" pitchFamily="34" charset="0"/>
            </a:endParaRPr>
          </a:p>
        </p:txBody>
      </p:sp>
      <p:sp>
        <p:nvSpPr>
          <p:cNvPr id="51" name="Rectangle: Rounded Corners 50">
            <a:extLst>
              <a:ext uri="{FF2B5EF4-FFF2-40B4-BE49-F238E27FC236}">
                <a16:creationId xmlns:a16="http://schemas.microsoft.com/office/drawing/2014/main" id="{F4B55CD8-B393-4DD4-B515-C3BC02188605}"/>
              </a:ext>
            </a:extLst>
          </p:cNvPr>
          <p:cNvSpPr/>
          <p:nvPr/>
        </p:nvSpPr>
        <p:spPr>
          <a:xfrm>
            <a:off x="2227727" y="4387663"/>
            <a:ext cx="2195001" cy="503806"/>
          </a:xfrm>
          <a:prstGeom prst="roundRect">
            <a:avLst/>
          </a:prstGeom>
          <a:solidFill>
            <a:schemeClr val="accent4">
              <a:alpha val="50000"/>
            </a:schemeClr>
          </a:solidFill>
          <a:ln w="28575">
            <a:solidFill>
              <a:srgbClr val="00B050"/>
            </a:solidFill>
          </a:ln>
        </p:spPr>
        <p:style>
          <a:lnRef idx="0">
            <a:scrgbClr r="0" g="0" b="0"/>
          </a:lnRef>
          <a:fillRef idx="0">
            <a:scrgbClr r="0" g="0" b="0"/>
          </a:fillRef>
          <a:effectRef idx="0">
            <a:scrgbClr r="0" g="0" b="0"/>
          </a:effectRef>
          <a:fontRef idx="minor">
            <a:schemeClr val="lt1"/>
          </a:fontRef>
        </p:style>
        <p:txBody>
          <a:bodyPr rtlCol="0" anchor="ctr"/>
          <a:lstStyle/>
          <a:p>
            <a:pPr algn="ctr"/>
            <a:r>
              <a:rPr lang="en-IN" sz="1600" b="1" dirty="0">
                <a:solidFill>
                  <a:schemeClr val="bg1"/>
                </a:solidFill>
                <a:latin typeface="Calibri" panose="020F0502020204030204" pitchFamily="34" charset="0"/>
                <a:cs typeface="Calibri" panose="020F0502020204030204" pitchFamily="34" charset="0"/>
              </a:rPr>
              <a:t>Final Statement of Insurance Claimed</a:t>
            </a:r>
          </a:p>
        </p:txBody>
      </p:sp>
      <p:sp>
        <p:nvSpPr>
          <p:cNvPr id="52" name="Rectangle: Rounded Corners 51">
            <a:extLst>
              <a:ext uri="{FF2B5EF4-FFF2-40B4-BE49-F238E27FC236}">
                <a16:creationId xmlns:a16="http://schemas.microsoft.com/office/drawing/2014/main" id="{A145EFA8-DEA5-178D-A00B-CECB077953BD}"/>
              </a:ext>
            </a:extLst>
          </p:cNvPr>
          <p:cNvSpPr/>
          <p:nvPr/>
        </p:nvSpPr>
        <p:spPr>
          <a:xfrm>
            <a:off x="1650628" y="2785035"/>
            <a:ext cx="2555169" cy="503806"/>
          </a:xfrm>
          <a:prstGeom prst="roundRect">
            <a:avLst/>
          </a:prstGeom>
          <a:ln w="28575"/>
        </p:spPr>
        <p:style>
          <a:lnRef idx="1">
            <a:schemeClr val="accent1"/>
          </a:lnRef>
          <a:fillRef idx="2">
            <a:schemeClr val="accent1"/>
          </a:fillRef>
          <a:effectRef idx="1">
            <a:schemeClr val="accent1"/>
          </a:effectRef>
          <a:fontRef idx="minor">
            <a:schemeClr val="dk1"/>
          </a:fontRef>
        </p:style>
        <p:txBody>
          <a:bodyPr rtlCol="0" anchor="ctr"/>
          <a:lstStyle/>
          <a:p>
            <a:pPr algn="ctr"/>
            <a:r>
              <a:rPr lang="en-IN" sz="1600" b="1" dirty="0">
                <a:solidFill>
                  <a:schemeClr val="bg1"/>
                </a:solidFill>
                <a:latin typeface="Calibri" panose="020F0502020204030204" pitchFamily="34" charset="0"/>
                <a:cs typeface="Calibri" panose="020F0502020204030204" pitchFamily="34" charset="0"/>
              </a:rPr>
              <a:t>Notification to all parties</a:t>
            </a:r>
          </a:p>
        </p:txBody>
      </p:sp>
      <p:pic>
        <p:nvPicPr>
          <p:cNvPr id="73" name="Graphic 72" descr="Line arrow Straight">
            <a:extLst>
              <a:ext uri="{FF2B5EF4-FFF2-40B4-BE49-F238E27FC236}">
                <a16:creationId xmlns:a16="http://schemas.microsoft.com/office/drawing/2014/main" id="{024FCCE5-E712-8C9E-3F5F-93CDF3079A7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0800000">
            <a:off x="5760455" y="1181227"/>
            <a:ext cx="503807" cy="503807"/>
          </a:xfrm>
          <a:prstGeom prst="rect">
            <a:avLst/>
          </a:prstGeom>
        </p:spPr>
      </p:pic>
      <p:pic>
        <p:nvPicPr>
          <p:cNvPr id="74" name="Graphic 73" descr="Line arrow Straight">
            <a:extLst>
              <a:ext uri="{FF2B5EF4-FFF2-40B4-BE49-F238E27FC236}">
                <a16:creationId xmlns:a16="http://schemas.microsoft.com/office/drawing/2014/main" id="{472EC434-E702-47B3-F0A4-CFC6E25C09F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0800000">
            <a:off x="8614216" y="1183036"/>
            <a:ext cx="503807" cy="503807"/>
          </a:xfrm>
          <a:prstGeom prst="rect">
            <a:avLst/>
          </a:prstGeom>
        </p:spPr>
      </p:pic>
      <p:pic>
        <p:nvPicPr>
          <p:cNvPr id="75" name="Graphic 74" descr="Line arrow Straight">
            <a:extLst>
              <a:ext uri="{FF2B5EF4-FFF2-40B4-BE49-F238E27FC236}">
                <a16:creationId xmlns:a16="http://schemas.microsoft.com/office/drawing/2014/main" id="{00A1B15A-A3E6-5FE5-E015-FC579A3F678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6200000">
            <a:off x="10072274" y="1906935"/>
            <a:ext cx="503807" cy="503807"/>
          </a:xfrm>
          <a:prstGeom prst="rect">
            <a:avLst/>
          </a:prstGeom>
        </p:spPr>
      </p:pic>
      <p:pic>
        <p:nvPicPr>
          <p:cNvPr id="76" name="Graphic 75" descr="Line arrow Straight">
            <a:extLst>
              <a:ext uri="{FF2B5EF4-FFF2-40B4-BE49-F238E27FC236}">
                <a16:creationId xmlns:a16="http://schemas.microsoft.com/office/drawing/2014/main" id="{199D62A6-AF20-AFEE-C244-A84C488F8C0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180488" y="2782651"/>
            <a:ext cx="503807" cy="503807"/>
          </a:xfrm>
          <a:prstGeom prst="rect">
            <a:avLst/>
          </a:prstGeom>
        </p:spPr>
      </p:pic>
      <p:pic>
        <p:nvPicPr>
          <p:cNvPr id="77" name="Graphic 76" descr="Line arrow Straight">
            <a:extLst>
              <a:ext uri="{FF2B5EF4-FFF2-40B4-BE49-F238E27FC236}">
                <a16:creationId xmlns:a16="http://schemas.microsoft.com/office/drawing/2014/main" id="{1687BC7C-88C0-06A3-E1B5-78BAB3FF6A4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389053" y="2782650"/>
            <a:ext cx="503807" cy="503807"/>
          </a:xfrm>
          <a:prstGeom prst="rect">
            <a:avLst/>
          </a:prstGeom>
        </p:spPr>
      </p:pic>
      <p:sp>
        <p:nvSpPr>
          <p:cNvPr id="78" name="Rectangle 77">
            <a:extLst>
              <a:ext uri="{FF2B5EF4-FFF2-40B4-BE49-F238E27FC236}">
                <a16:creationId xmlns:a16="http://schemas.microsoft.com/office/drawing/2014/main" id="{12592DA0-C849-F1E3-616B-71157990107E}"/>
              </a:ext>
            </a:extLst>
          </p:cNvPr>
          <p:cNvSpPr/>
          <p:nvPr/>
        </p:nvSpPr>
        <p:spPr>
          <a:xfrm>
            <a:off x="487973" y="837799"/>
            <a:ext cx="11460773" cy="4897315"/>
          </a:xfrm>
          <a:prstGeom prst="rect">
            <a:avLst/>
          </a:prstGeom>
          <a:noFill/>
          <a:ln w="190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106692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9" name="Group 28">
            <a:extLst>
              <a:ext uri="{FF2B5EF4-FFF2-40B4-BE49-F238E27FC236}">
                <a16:creationId xmlns:a16="http://schemas.microsoft.com/office/drawing/2014/main" id="{6C9F62AF-E0F5-16A5-8774-5D4C797E4B87}"/>
              </a:ext>
            </a:extLst>
          </p:cNvPr>
          <p:cNvGrpSpPr/>
          <p:nvPr/>
        </p:nvGrpSpPr>
        <p:grpSpPr>
          <a:xfrm>
            <a:off x="4210116" y="1104767"/>
            <a:ext cx="3702776" cy="988477"/>
            <a:chOff x="2212742" y="114976"/>
            <a:chExt cx="3702776" cy="988477"/>
          </a:xfrm>
          <a:scene3d>
            <a:camera prst="orthographicFront"/>
            <a:lightRig rig="flat" dir="t"/>
          </a:scene3d>
        </p:grpSpPr>
        <p:sp>
          <p:nvSpPr>
            <p:cNvPr id="43" name="Rectangle: Rounded Corners 42">
              <a:extLst>
                <a:ext uri="{FF2B5EF4-FFF2-40B4-BE49-F238E27FC236}">
                  <a16:creationId xmlns:a16="http://schemas.microsoft.com/office/drawing/2014/main" id="{F0FE7893-443E-F1E6-C083-E11C3C79D07C}"/>
                </a:ext>
              </a:extLst>
            </p:cNvPr>
            <p:cNvSpPr/>
            <p:nvPr/>
          </p:nvSpPr>
          <p:spPr>
            <a:xfrm>
              <a:off x="2212742" y="114976"/>
              <a:ext cx="3702776" cy="988477"/>
            </a:xfrm>
            <a:prstGeom prst="roundRect">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a:lstStyle/>
            <a:p>
              <a:endParaRPr lang="en-US"/>
            </a:p>
          </p:txBody>
        </p:sp>
        <p:sp>
          <p:nvSpPr>
            <p:cNvPr id="44" name="Rectangle: Rounded Corners 4">
              <a:extLst>
                <a:ext uri="{FF2B5EF4-FFF2-40B4-BE49-F238E27FC236}">
                  <a16:creationId xmlns:a16="http://schemas.microsoft.com/office/drawing/2014/main" id="{068D8221-40A3-C1ED-F4C2-B6D53B891813}"/>
                </a:ext>
              </a:extLst>
            </p:cNvPr>
            <p:cNvSpPr txBox="1"/>
            <p:nvPr/>
          </p:nvSpPr>
          <p:spPr>
            <a:xfrm>
              <a:off x="2260995" y="163229"/>
              <a:ext cx="3606270" cy="891971"/>
            </a:xfrm>
            <a:prstGeom prst="rect">
              <a:avLst/>
            </a:prstGeom>
          </p:spPr>
          <p:style>
            <a:lnRef idx="1">
              <a:schemeClr val="accent6"/>
            </a:lnRef>
            <a:fillRef idx="2">
              <a:schemeClr val="accent6"/>
            </a:fillRef>
            <a:effectRef idx="1">
              <a:schemeClr val="accent6"/>
            </a:effectRef>
            <a:fontRef idx="minor">
              <a:schemeClr val="dk1"/>
            </a:fontRef>
          </p:style>
          <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spc="-15" dirty="0">
                  <a:solidFill>
                    <a:srgbClr val="FFFFFF"/>
                  </a:solidFill>
                  <a:latin typeface="Calibri"/>
                  <a:cs typeface="Calibri"/>
                </a:rPr>
                <a:t>Data</a:t>
              </a:r>
              <a:r>
                <a:rPr lang="en-US" sz="1800" b="1" kern="1200" dirty="0">
                  <a:solidFill>
                    <a:srgbClr val="FFFFFF"/>
                  </a:solidFill>
                  <a:latin typeface="Calibri"/>
                  <a:cs typeface="Calibri"/>
                </a:rPr>
                <a:t> </a:t>
              </a:r>
              <a:r>
                <a:rPr lang="en-US" sz="1800" b="1" kern="1200" spc="-15" dirty="0">
                  <a:solidFill>
                    <a:srgbClr val="FFFFFF"/>
                  </a:solidFill>
                  <a:latin typeface="Calibri"/>
                  <a:cs typeface="Calibri"/>
                </a:rPr>
                <a:t>Validation</a:t>
              </a:r>
            </a:p>
            <a:p>
              <a:pPr marL="0" lvl="0" indent="0" algn="l" defTabSz="800100">
                <a:lnSpc>
                  <a:spcPct val="90000"/>
                </a:lnSpc>
                <a:spcBef>
                  <a:spcPct val="0"/>
                </a:spcBef>
                <a:spcAft>
                  <a:spcPct val="35000"/>
                </a:spcAft>
                <a:buNone/>
              </a:pPr>
              <a:r>
                <a:rPr lang="en-US" sz="1400" b="1" spc="-15" dirty="0">
                  <a:solidFill>
                    <a:schemeClr val="bg1"/>
                  </a:solidFill>
                  <a:latin typeface="Calibri"/>
                  <a:cs typeface="Calibri"/>
                </a:rPr>
                <a:t>Smart contract validates u</a:t>
              </a:r>
              <a:r>
                <a:rPr lang="en-US" sz="1400" b="1" kern="1200" spc="-15" dirty="0">
                  <a:solidFill>
                    <a:schemeClr val="bg1"/>
                  </a:solidFill>
                  <a:latin typeface="Calibri"/>
                  <a:cs typeface="Calibri"/>
                </a:rPr>
                <a:t>ser information aligns with insurance terms &amp; medical records</a:t>
              </a:r>
            </a:p>
          </p:txBody>
        </p:sp>
      </p:grpSp>
      <p:sp>
        <p:nvSpPr>
          <p:cNvPr id="30" name="Straight Connector 5">
            <a:extLst>
              <a:ext uri="{FF2B5EF4-FFF2-40B4-BE49-F238E27FC236}">
                <a16:creationId xmlns:a16="http://schemas.microsoft.com/office/drawing/2014/main" id="{5089162B-1A3A-F5A6-FC8E-98DAAE91140F}"/>
              </a:ext>
            </a:extLst>
          </p:cNvPr>
          <p:cNvSpPr/>
          <p:nvPr/>
        </p:nvSpPr>
        <p:spPr>
          <a:xfrm>
            <a:off x="3629892" y="1954219"/>
            <a:ext cx="4316211" cy="4316211"/>
          </a:xfrm>
          <a:custGeom>
            <a:avLst/>
            <a:gdLst/>
            <a:ahLst/>
            <a:cxnLst/>
            <a:rect l="0" t="0" r="0" b="0"/>
            <a:pathLst>
              <a:path>
                <a:moveTo>
                  <a:pt x="3244908" y="293627"/>
                </a:moveTo>
                <a:arcTo wR="2158105" hR="2158105" stAng="18014272" swAng="1811225"/>
              </a:path>
            </a:pathLst>
          </a:custGeom>
          <a:ln>
            <a:tailEnd type="arrow"/>
          </a:ln>
        </p:spPr>
        <p:style>
          <a:lnRef idx="1">
            <a:schemeClr val="accent6"/>
          </a:lnRef>
          <a:fillRef idx="2">
            <a:schemeClr val="accent6"/>
          </a:fillRef>
          <a:effectRef idx="1">
            <a:schemeClr val="accent6"/>
          </a:effectRef>
          <a:fontRef idx="minor">
            <a:schemeClr val="dk1"/>
          </a:fontRef>
        </p:style>
        <p:txBody>
          <a:bodyPr/>
          <a:lstStyle/>
          <a:p>
            <a:endParaRPr lang="en-US"/>
          </a:p>
        </p:txBody>
      </p:sp>
      <p:grpSp>
        <p:nvGrpSpPr>
          <p:cNvPr id="31" name="Group 30">
            <a:extLst>
              <a:ext uri="{FF2B5EF4-FFF2-40B4-BE49-F238E27FC236}">
                <a16:creationId xmlns:a16="http://schemas.microsoft.com/office/drawing/2014/main" id="{6294E0C4-0AE3-C62B-FE5E-EF985E419019}"/>
              </a:ext>
            </a:extLst>
          </p:cNvPr>
          <p:cNvGrpSpPr/>
          <p:nvPr/>
        </p:nvGrpSpPr>
        <p:grpSpPr>
          <a:xfrm>
            <a:off x="6684900" y="3179012"/>
            <a:ext cx="3590910" cy="1128822"/>
            <a:chOff x="4537089" y="2383881"/>
            <a:chExt cx="3590910" cy="1040285"/>
          </a:xfrm>
          <a:scene3d>
            <a:camera prst="orthographicFront"/>
            <a:lightRig rig="flat" dir="t"/>
          </a:scene3d>
        </p:grpSpPr>
        <p:sp>
          <p:nvSpPr>
            <p:cNvPr id="41" name="Rectangle: Rounded Corners 40">
              <a:extLst>
                <a:ext uri="{FF2B5EF4-FFF2-40B4-BE49-F238E27FC236}">
                  <a16:creationId xmlns:a16="http://schemas.microsoft.com/office/drawing/2014/main" id="{D2F858D3-354E-1B68-44A4-E966DCDBC51C}"/>
                </a:ext>
              </a:extLst>
            </p:cNvPr>
            <p:cNvSpPr/>
            <p:nvPr/>
          </p:nvSpPr>
          <p:spPr>
            <a:xfrm>
              <a:off x="4537089" y="2383881"/>
              <a:ext cx="3590910" cy="1040285"/>
            </a:xfrm>
            <a:prstGeom prst="roundRect">
              <a:avLst/>
            </a:prstGeom>
            <a:ln>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a:lstStyle/>
            <a:p>
              <a:endParaRPr lang="en-US"/>
            </a:p>
          </p:txBody>
        </p:sp>
        <p:sp>
          <p:nvSpPr>
            <p:cNvPr id="42" name="Rectangle: Rounded Corners 7">
              <a:extLst>
                <a:ext uri="{FF2B5EF4-FFF2-40B4-BE49-F238E27FC236}">
                  <a16:creationId xmlns:a16="http://schemas.microsoft.com/office/drawing/2014/main" id="{C523CD18-7A50-8EDA-F7EC-8992482599D4}"/>
                </a:ext>
              </a:extLst>
            </p:cNvPr>
            <p:cNvSpPr txBox="1"/>
            <p:nvPr/>
          </p:nvSpPr>
          <p:spPr>
            <a:xfrm>
              <a:off x="4587872" y="2434664"/>
              <a:ext cx="3489344" cy="938719"/>
            </a:xfrm>
            <a:prstGeom prst="rect">
              <a:avLst/>
            </a:prstGeom>
          </p:spPr>
          <p:style>
            <a:lnRef idx="1">
              <a:schemeClr val="accent4"/>
            </a:lnRef>
            <a:fillRef idx="3">
              <a:schemeClr val="accent4"/>
            </a:fillRef>
            <a:effectRef idx="2">
              <a:schemeClr val="accent4"/>
            </a:effectRef>
            <a:fontRef idx="minor">
              <a:schemeClr val="lt1"/>
            </a:fontRef>
          </p:style>
          <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spc="-10" dirty="0">
                  <a:solidFill>
                    <a:srgbClr val="FFFFFF"/>
                  </a:solidFill>
                  <a:latin typeface="Calibri"/>
                  <a:cs typeface="Calibri"/>
                </a:rPr>
                <a:t>Automation </a:t>
              </a:r>
              <a:r>
                <a:rPr lang="en-US" sz="1800" b="1" kern="1200" spc="-5" dirty="0">
                  <a:solidFill>
                    <a:srgbClr val="FFFFFF"/>
                  </a:solidFill>
                  <a:latin typeface="Calibri"/>
                  <a:cs typeface="Calibri"/>
                </a:rPr>
                <a:t>Rules</a:t>
              </a:r>
            </a:p>
            <a:p>
              <a:pPr marL="0" lvl="0" indent="0" algn="l" defTabSz="800100">
                <a:lnSpc>
                  <a:spcPct val="90000"/>
                </a:lnSpc>
                <a:spcBef>
                  <a:spcPct val="0"/>
                </a:spcBef>
                <a:spcAft>
                  <a:spcPct val="35000"/>
                </a:spcAft>
                <a:buNone/>
              </a:pPr>
              <a:r>
                <a:rPr lang="en-US" sz="1400" b="1" kern="1200" spc="-5" dirty="0">
                  <a:solidFill>
                    <a:schemeClr val="bg1"/>
                  </a:solidFill>
                  <a:latin typeface="Calibri"/>
                  <a:cs typeface="Calibri"/>
                </a:rPr>
                <a:t>Predefined </a:t>
              </a:r>
              <a:r>
                <a:rPr lang="en-US" sz="1400" b="1" kern="1200" dirty="0">
                  <a:solidFill>
                    <a:schemeClr val="bg1"/>
                  </a:solidFill>
                  <a:latin typeface="Calibri"/>
                  <a:cs typeface="Calibri"/>
                </a:rPr>
                <a:t> </a:t>
              </a:r>
              <a:r>
                <a:rPr lang="en-US" sz="1400" b="1" kern="1200" spc="-5" dirty="0">
                  <a:solidFill>
                    <a:schemeClr val="bg1"/>
                  </a:solidFill>
                  <a:latin typeface="Calibri"/>
                  <a:cs typeface="Calibri"/>
                </a:rPr>
                <a:t>rules in smart contract based </a:t>
              </a:r>
              <a:r>
                <a:rPr lang="en-US" sz="1400" b="1" kern="1200" spc="-10" dirty="0">
                  <a:solidFill>
                    <a:schemeClr val="bg1"/>
                  </a:solidFill>
                  <a:latin typeface="Calibri"/>
                  <a:cs typeface="Calibri"/>
                </a:rPr>
                <a:t>on </a:t>
              </a:r>
              <a:r>
                <a:rPr lang="en-US" sz="1400" b="1" kern="1200" spc="-5" dirty="0">
                  <a:solidFill>
                    <a:schemeClr val="bg1"/>
                  </a:solidFill>
                  <a:latin typeface="Calibri"/>
                  <a:cs typeface="Calibri"/>
                </a:rPr>
                <a:t> insurance</a:t>
              </a:r>
              <a:r>
                <a:rPr lang="en-US" sz="1400" b="1" kern="1200" spc="-65" dirty="0">
                  <a:solidFill>
                    <a:schemeClr val="bg1"/>
                  </a:solidFill>
                  <a:latin typeface="Calibri"/>
                  <a:cs typeface="Calibri"/>
                </a:rPr>
                <a:t> </a:t>
              </a:r>
              <a:r>
                <a:rPr lang="en-US" sz="1400" b="1" kern="1200" spc="-5" dirty="0">
                  <a:solidFill>
                    <a:schemeClr val="bg1"/>
                  </a:solidFill>
                  <a:latin typeface="Calibri"/>
                  <a:cs typeface="Calibri"/>
                </a:rPr>
                <a:t>policies </a:t>
              </a:r>
              <a:r>
                <a:rPr lang="en-US" sz="1400" b="1" kern="1200" spc="-280" dirty="0">
                  <a:solidFill>
                    <a:schemeClr val="bg1"/>
                  </a:solidFill>
                  <a:latin typeface="Calibri"/>
                  <a:cs typeface="Calibri"/>
                </a:rPr>
                <a:t> </a:t>
              </a:r>
              <a:r>
                <a:rPr lang="en-US" sz="1400" b="1" spc="-5" dirty="0">
                  <a:solidFill>
                    <a:schemeClr val="bg1"/>
                  </a:solidFill>
                  <a:latin typeface="Calibri"/>
                  <a:cs typeface="Calibri"/>
                </a:rPr>
                <a:t>&amp;</a:t>
              </a:r>
              <a:r>
                <a:rPr lang="en-US" sz="1400" b="1" kern="1200" spc="-5" dirty="0">
                  <a:solidFill>
                    <a:schemeClr val="bg1"/>
                  </a:solidFill>
                  <a:latin typeface="Calibri"/>
                  <a:cs typeface="Calibri"/>
                </a:rPr>
                <a:t> regulatory </a:t>
              </a:r>
              <a:r>
                <a:rPr lang="en-US" sz="1400" b="1" kern="1200" dirty="0">
                  <a:solidFill>
                    <a:schemeClr val="bg1"/>
                  </a:solidFill>
                  <a:latin typeface="Calibri"/>
                  <a:cs typeface="Calibri"/>
                </a:rPr>
                <a:t> </a:t>
              </a:r>
              <a:r>
                <a:rPr lang="en-US" sz="1400" b="1" kern="1200" spc="-5" dirty="0">
                  <a:solidFill>
                    <a:schemeClr val="bg1"/>
                  </a:solidFill>
                  <a:latin typeface="Calibri"/>
                  <a:cs typeface="Calibri"/>
                </a:rPr>
                <a:t>requirements</a:t>
              </a:r>
              <a:endParaRPr lang="en-US" sz="1400" b="1" kern="1200" dirty="0">
                <a:solidFill>
                  <a:schemeClr val="bg1"/>
                </a:solidFill>
              </a:endParaRPr>
            </a:p>
          </p:txBody>
        </p:sp>
      </p:grpSp>
      <p:sp>
        <p:nvSpPr>
          <p:cNvPr id="32" name="Straight Connector 8">
            <a:extLst>
              <a:ext uri="{FF2B5EF4-FFF2-40B4-BE49-F238E27FC236}">
                <a16:creationId xmlns:a16="http://schemas.microsoft.com/office/drawing/2014/main" id="{C5026796-3B25-17C7-AF6D-FA5508F60F1A}"/>
              </a:ext>
            </a:extLst>
          </p:cNvPr>
          <p:cNvSpPr/>
          <p:nvPr/>
        </p:nvSpPr>
        <p:spPr>
          <a:xfrm>
            <a:off x="3674078" y="1360346"/>
            <a:ext cx="4316211" cy="4316211"/>
          </a:xfrm>
          <a:custGeom>
            <a:avLst/>
            <a:gdLst/>
            <a:ahLst/>
            <a:cxnLst/>
            <a:rect l="0" t="0" r="0" b="0"/>
            <a:pathLst>
              <a:path>
                <a:moveTo>
                  <a:pt x="3971695" y="3327855"/>
                </a:moveTo>
                <a:arcTo wR="2158105" hR="2158105" stAng="1969300" swAng="1553028"/>
              </a:path>
            </a:pathLst>
          </a:custGeom>
          <a:ln>
            <a:tailEnd type="arrow"/>
          </a:ln>
        </p:spPr>
        <p:style>
          <a:lnRef idx="1">
            <a:schemeClr val="accent6"/>
          </a:lnRef>
          <a:fillRef idx="2">
            <a:schemeClr val="accent6"/>
          </a:fillRef>
          <a:effectRef idx="1">
            <a:schemeClr val="accent6"/>
          </a:effectRef>
          <a:fontRef idx="minor">
            <a:schemeClr val="dk1"/>
          </a:fontRef>
        </p:style>
        <p:txBody>
          <a:bodyPr/>
          <a:lstStyle/>
          <a:p>
            <a:endParaRPr lang="en-US"/>
          </a:p>
        </p:txBody>
      </p:sp>
      <p:grpSp>
        <p:nvGrpSpPr>
          <p:cNvPr id="33" name="Group 32">
            <a:extLst>
              <a:ext uri="{FF2B5EF4-FFF2-40B4-BE49-F238E27FC236}">
                <a16:creationId xmlns:a16="http://schemas.microsoft.com/office/drawing/2014/main" id="{BF1FDD7D-D310-0D00-175A-89DD3D6E3CB0}"/>
              </a:ext>
            </a:extLst>
          </p:cNvPr>
          <p:cNvGrpSpPr/>
          <p:nvPr/>
        </p:nvGrpSpPr>
        <p:grpSpPr>
          <a:xfrm>
            <a:off x="4451928" y="5505160"/>
            <a:ext cx="3306531" cy="1109718"/>
            <a:chOff x="2454554" y="4515369"/>
            <a:chExt cx="3306531" cy="1109718"/>
          </a:xfrm>
          <a:scene3d>
            <a:camera prst="orthographicFront"/>
            <a:lightRig rig="flat" dir="t"/>
          </a:scene3d>
        </p:grpSpPr>
        <p:sp>
          <p:nvSpPr>
            <p:cNvPr id="39" name="Rectangle: Rounded Corners 38">
              <a:extLst>
                <a:ext uri="{FF2B5EF4-FFF2-40B4-BE49-F238E27FC236}">
                  <a16:creationId xmlns:a16="http://schemas.microsoft.com/office/drawing/2014/main" id="{5B9DB707-3C21-8321-5AF9-53AD067819CD}"/>
                </a:ext>
              </a:extLst>
            </p:cNvPr>
            <p:cNvSpPr/>
            <p:nvPr/>
          </p:nvSpPr>
          <p:spPr>
            <a:xfrm>
              <a:off x="2454554" y="4515369"/>
              <a:ext cx="3306531" cy="1109718"/>
            </a:xfrm>
            <a:prstGeom prst="roundRect">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a:lstStyle/>
            <a:p>
              <a:endParaRPr lang="en-US"/>
            </a:p>
          </p:txBody>
        </p:sp>
        <p:sp>
          <p:nvSpPr>
            <p:cNvPr id="40" name="Rectangle: Rounded Corners 10">
              <a:extLst>
                <a:ext uri="{FF2B5EF4-FFF2-40B4-BE49-F238E27FC236}">
                  <a16:creationId xmlns:a16="http://schemas.microsoft.com/office/drawing/2014/main" id="{87D77B0C-3C09-635C-1967-1CE1954BE888}"/>
                </a:ext>
              </a:extLst>
            </p:cNvPr>
            <p:cNvSpPr txBox="1"/>
            <p:nvPr/>
          </p:nvSpPr>
          <p:spPr>
            <a:xfrm>
              <a:off x="2508726" y="4569541"/>
              <a:ext cx="3198187" cy="1001374"/>
            </a:xfrm>
            <a:prstGeom prst="rect">
              <a:avLst/>
            </a:prstGeom>
          </p:spPr>
          <p:style>
            <a:lnRef idx="1">
              <a:schemeClr val="accent6"/>
            </a:lnRef>
            <a:fillRef idx="2">
              <a:schemeClr val="accent6"/>
            </a:fillRef>
            <a:effectRef idx="1">
              <a:schemeClr val="accent6"/>
            </a:effectRef>
            <a:fontRef idx="minor">
              <a:schemeClr val="dk1"/>
            </a:fontRef>
          </p:style>
          <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spc="-15" dirty="0">
                  <a:solidFill>
                    <a:srgbClr val="FFFFFF"/>
                  </a:solidFill>
                  <a:latin typeface="Calibri"/>
                  <a:cs typeface="Calibri"/>
                </a:rPr>
                <a:t>Transparency</a:t>
              </a:r>
            </a:p>
            <a:p>
              <a:pPr marL="0" lvl="0" indent="0" algn="l" defTabSz="800100">
                <a:lnSpc>
                  <a:spcPct val="90000"/>
                </a:lnSpc>
                <a:spcBef>
                  <a:spcPct val="0"/>
                </a:spcBef>
                <a:spcAft>
                  <a:spcPct val="35000"/>
                </a:spcAft>
                <a:buNone/>
              </a:pPr>
              <a:r>
                <a:rPr lang="en-US" sz="1400" b="1" kern="1200" spc="-10" dirty="0">
                  <a:solidFill>
                    <a:schemeClr val="bg1"/>
                  </a:solidFill>
                  <a:latin typeface="Calibri"/>
                  <a:cs typeface="Calibri"/>
                </a:rPr>
                <a:t>Using smart contract &amp; blockchain's</a:t>
              </a:r>
              <a:r>
                <a:rPr lang="en-US" sz="1400" b="1" kern="1200" spc="-5" dirty="0">
                  <a:solidFill>
                    <a:schemeClr val="bg1"/>
                  </a:solidFill>
                  <a:latin typeface="Calibri"/>
                  <a:cs typeface="Calibri"/>
                </a:rPr>
                <a:t> </a:t>
              </a:r>
              <a:r>
                <a:rPr lang="en-US" sz="1400" b="1" kern="1200" spc="-10" dirty="0">
                  <a:solidFill>
                    <a:schemeClr val="bg1"/>
                  </a:solidFill>
                  <a:latin typeface="Calibri"/>
                  <a:cs typeface="Calibri"/>
                </a:rPr>
                <a:t>features, </a:t>
              </a:r>
              <a:r>
                <a:rPr lang="en-US" sz="1400" b="1" kern="1200" spc="-5" dirty="0">
                  <a:solidFill>
                    <a:schemeClr val="bg1"/>
                  </a:solidFill>
                  <a:latin typeface="Calibri"/>
                  <a:cs typeface="Calibri"/>
                </a:rPr>
                <a:t> enhanced</a:t>
              </a:r>
              <a:r>
                <a:rPr lang="en-US" sz="1400" b="1" kern="1200" dirty="0">
                  <a:solidFill>
                    <a:schemeClr val="bg1"/>
                  </a:solidFill>
                  <a:latin typeface="Calibri"/>
                  <a:cs typeface="Calibri"/>
                </a:rPr>
                <a:t> </a:t>
              </a:r>
              <a:r>
                <a:rPr lang="en-US" sz="1400" b="1" kern="1200" spc="-5" dirty="0">
                  <a:solidFill>
                    <a:schemeClr val="bg1"/>
                  </a:solidFill>
                  <a:latin typeface="Calibri"/>
                  <a:cs typeface="Calibri"/>
                </a:rPr>
                <a:t>t</a:t>
              </a:r>
              <a:r>
                <a:rPr lang="en-US" sz="1400" b="1" kern="1200" spc="-30" dirty="0">
                  <a:solidFill>
                    <a:schemeClr val="bg1"/>
                  </a:solidFill>
                  <a:latin typeface="Calibri"/>
                  <a:cs typeface="Calibri"/>
                </a:rPr>
                <a:t>r</a:t>
              </a:r>
              <a:r>
                <a:rPr lang="en-US" sz="1400" b="1" kern="1200" spc="-5" dirty="0">
                  <a:solidFill>
                    <a:schemeClr val="bg1"/>
                  </a:solidFill>
                  <a:latin typeface="Calibri"/>
                  <a:cs typeface="Calibri"/>
                </a:rPr>
                <a:t>a</a:t>
              </a:r>
              <a:r>
                <a:rPr lang="en-US" sz="1400" b="1" kern="1200" dirty="0">
                  <a:solidFill>
                    <a:schemeClr val="bg1"/>
                  </a:solidFill>
                  <a:latin typeface="Calibri"/>
                  <a:cs typeface="Calibri"/>
                </a:rPr>
                <a:t>n</a:t>
              </a:r>
              <a:r>
                <a:rPr lang="en-US" sz="1400" b="1" kern="1200" spc="-10" dirty="0">
                  <a:solidFill>
                    <a:schemeClr val="bg1"/>
                  </a:solidFill>
                  <a:latin typeface="Calibri"/>
                  <a:cs typeface="Calibri"/>
                </a:rPr>
                <a:t>sp</a:t>
              </a:r>
              <a:r>
                <a:rPr lang="en-US" sz="1400" b="1" kern="1200" spc="-5" dirty="0">
                  <a:solidFill>
                    <a:schemeClr val="bg1"/>
                  </a:solidFill>
                  <a:latin typeface="Calibri"/>
                  <a:cs typeface="Calibri"/>
                </a:rPr>
                <a:t>a</a:t>
              </a:r>
              <a:r>
                <a:rPr lang="en-US" sz="1400" b="1" kern="1200" spc="-15" dirty="0">
                  <a:solidFill>
                    <a:schemeClr val="bg1"/>
                  </a:solidFill>
                  <a:latin typeface="Calibri"/>
                  <a:cs typeface="Calibri"/>
                </a:rPr>
                <a:t>r</a:t>
              </a:r>
              <a:r>
                <a:rPr lang="en-US" sz="1400" b="1" kern="1200" spc="-5" dirty="0">
                  <a:solidFill>
                    <a:schemeClr val="bg1"/>
                  </a:solidFill>
                  <a:latin typeface="Calibri"/>
                  <a:cs typeface="Calibri"/>
                </a:rPr>
                <a:t>e</a:t>
              </a:r>
              <a:r>
                <a:rPr lang="en-US" sz="1400" b="1" kern="1200" dirty="0">
                  <a:solidFill>
                    <a:schemeClr val="bg1"/>
                  </a:solidFill>
                  <a:latin typeface="Calibri"/>
                  <a:cs typeface="Calibri"/>
                </a:rPr>
                <a:t>n</a:t>
              </a:r>
              <a:r>
                <a:rPr lang="en-US" sz="1400" b="1" kern="1200" spc="-5" dirty="0">
                  <a:solidFill>
                    <a:schemeClr val="bg1"/>
                  </a:solidFill>
                  <a:latin typeface="Calibri"/>
                  <a:cs typeface="Calibri"/>
                </a:rPr>
                <a:t>cy</a:t>
              </a:r>
              <a:r>
                <a:rPr lang="en-US" sz="1400" b="1" kern="1200" spc="-15" dirty="0">
                  <a:solidFill>
                    <a:schemeClr val="bg1"/>
                  </a:solidFill>
                  <a:latin typeface="Calibri"/>
                  <a:cs typeface="Calibri"/>
                </a:rPr>
                <a:t> </a:t>
              </a:r>
              <a:r>
                <a:rPr lang="en-US" sz="1400" b="1" kern="1200" spc="-5" dirty="0">
                  <a:solidFill>
                    <a:schemeClr val="bg1"/>
                  </a:solidFill>
                  <a:latin typeface="Calibri"/>
                  <a:cs typeface="Calibri"/>
                </a:rPr>
                <a:t>a</a:t>
              </a:r>
              <a:r>
                <a:rPr lang="en-US" sz="1400" b="1" kern="1200" dirty="0">
                  <a:solidFill>
                    <a:schemeClr val="bg1"/>
                  </a:solidFill>
                  <a:latin typeface="Calibri"/>
                  <a:cs typeface="Calibri"/>
                </a:rPr>
                <a:t>n</a:t>
              </a:r>
              <a:r>
                <a:rPr lang="en-US" sz="1400" b="1" kern="1200" spc="-5" dirty="0">
                  <a:solidFill>
                    <a:schemeClr val="bg1"/>
                  </a:solidFill>
                  <a:latin typeface="Calibri"/>
                  <a:cs typeface="Calibri"/>
                </a:rPr>
                <a:t>d  enabling </a:t>
              </a:r>
              <a:r>
                <a:rPr lang="en-US" sz="1400" b="1" kern="1200" spc="-10" dirty="0">
                  <a:solidFill>
                    <a:schemeClr val="bg1"/>
                  </a:solidFill>
                  <a:latin typeface="Calibri"/>
                  <a:cs typeface="Calibri"/>
                </a:rPr>
                <a:t>auditability</a:t>
              </a:r>
              <a:endParaRPr lang="en-US" sz="1400" b="1" kern="1200" dirty="0">
                <a:solidFill>
                  <a:schemeClr val="bg1"/>
                </a:solidFill>
              </a:endParaRPr>
            </a:p>
          </p:txBody>
        </p:sp>
      </p:grpSp>
      <p:sp>
        <p:nvSpPr>
          <p:cNvPr id="34" name="Straight Connector 11">
            <a:extLst>
              <a:ext uri="{FF2B5EF4-FFF2-40B4-BE49-F238E27FC236}">
                <a16:creationId xmlns:a16="http://schemas.microsoft.com/office/drawing/2014/main" id="{ABD0E4F2-8E63-19FB-A78C-E9851BAC0986}"/>
              </a:ext>
            </a:extLst>
          </p:cNvPr>
          <p:cNvSpPr/>
          <p:nvPr/>
        </p:nvSpPr>
        <p:spPr>
          <a:xfrm>
            <a:off x="4265432" y="1367301"/>
            <a:ext cx="4316211" cy="4316211"/>
          </a:xfrm>
          <a:custGeom>
            <a:avLst/>
            <a:gdLst/>
            <a:ahLst/>
            <a:cxnLst/>
            <a:rect l="0" t="0" r="0" b="0"/>
            <a:pathLst>
              <a:path>
                <a:moveTo>
                  <a:pt x="1009789" y="3985341"/>
                </a:moveTo>
                <a:arcTo wR="2158105" hR="2158105" stAng="7328826" swAng="1631043"/>
              </a:path>
            </a:pathLst>
          </a:custGeom>
          <a:ln>
            <a:tailEnd type="arrow"/>
          </a:ln>
        </p:spPr>
        <p:style>
          <a:lnRef idx="1">
            <a:schemeClr val="accent6"/>
          </a:lnRef>
          <a:fillRef idx="2">
            <a:schemeClr val="accent6"/>
          </a:fillRef>
          <a:effectRef idx="1">
            <a:schemeClr val="accent6"/>
          </a:effectRef>
          <a:fontRef idx="minor">
            <a:schemeClr val="dk1"/>
          </a:fontRef>
        </p:style>
        <p:txBody>
          <a:bodyPr/>
          <a:lstStyle/>
          <a:p>
            <a:endParaRPr lang="en-US"/>
          </a:p>
        </p:txBody>
      </p:sp>
      <p:grpSp>
        <p:nvGrpSpPr>
          <p:cNvPr id="35" name="Group 34">
            <a:extLst>
              <a:ext uri="{FF2B5EF4-FFF2-40B4-BE49-F238E27FC236}">
                <a16:creationId xmlns:a16="http://schemas.microsoft.com/office/drawing/2014/main" id="{088B6718-0C65-73D7-3C9E-FD4D7F972967}"/>
              </a:ext>
            </a:extLst>
          </p:cNvPr>
          <p:cNvGrpSpPr/>
          <p:nvPr/>
        </p:nvGrpSpPr>
        <p:grpSpPr>
          <a:xfrm>
            <a:off x="2066626" y="3183966"/>
            <a:ext cx="3591433" cy="1149151"/>
            <a:chOff x="69252" y="2194175"/>
            <a:chExt cx="3591433" cy="1149151"/>
          </a:xfrm>
          <a:scene3d>
            <a:camera prst="orthographicFront"/>
            <a:lightRig rig="flat" dir="t"/>
          </a:scene3d>
        </p:grpSpPr>
        <p:sp>
          <p:nvSpPr>
            <p:cNvPr id="37" name="Rectangle: Rounded Corners 36">
              <a:extLst>
                <a:ext uri="{FF2B5EF4-FFF2-40B4-BE49-F238E27FC236}">
                  <a16:creationId xmlns:a16="http://schemas.microsoft.com/office/drawing/2014/main" id="{E4790CFF-2D7C-7019-94CA-12DD76CC6F7D}"/>
                </a:ext>
              </a:extLst>
            </p:cNvPr>
            <p:cNvSpPr/>
            <p:nvPr/>
          </p:nvSpPr>
          <p:spPr>
            <a:xfrm>
              <a:off x="69252" y="2194175"/>
              <a:ext cx="3591433" cy="1149151"/>
            </a:xfrm>
            <a:prstGeom prst="roundRect">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a:lstStyle/>
            <a:p>
              <a:endParaRPr lang="en-US"/>
            </a:p>
          </p:txBody>
        </p:sp>
        <p:sp>
          <p:nvSpPr>
            <p:cNvPr id="38" name="Rectangle: Rounded Corners 13">
              <a:extLst>
                <a:ext uri="{FF2B5EF4-FFF2-40B4-BE49-F238E27FC236}">
                  <a16:creationId xmlns:a16="http://schemas.microsoft.com/office/drawing/2014/main" id="{F2633A6D-86DD-ECE7-1068-804E2E9E5E0E}"/>
                </a:ext>
              </a:extLst>
            </p:cNvPr>
            <p:cNvSpPr txBox="1"/>
            <p:nvPr/>
          </p:nvSpPr>
          <p:spPr>
            <a:xfrm>
              <a:off x="125349" y="2250272"/>
              <a:ext cx="3479239" cy="1036957"/>
            </a:xfrm>
            <a:prstGeom prst="rect">
              <a:avLst/>
            </a:prstGeom>
          </p:spPr>
          <p:style>
            <a:lnRef idx="1">
              <a:schemeClr val="accent6"/>
            </a:lnRef>
            <a:fillRef idx="2">
              <a:schemeClr val="accent6"/>
            </a:fillRef>
            <a:effectRef idx="1">
              <a:schemeClr val="accent6"/>
            </a:effectRef>
            <a:fontRef idx="minor">
              <a:schemeClr val="dk1"/>
            </a:fontRef>
          </p:style>
          <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spc="-10" dirty="0">
                  <a:solidFill>
                    <a:srgbClr val="FFFFFF"/>
                  </a:solidFill>
                  <a:latin typeface="Calibri"/>
                  <a:cs typeface="Calibri"/>
                </a:rPr>
                <a:t>Discrepancies</a:t>
              </a:r>
              <a:r>
                <a:rPr lang="en-US" sz="1800" b="1" kern="1200" spc="15" dirty="0">
                  <a:solidFill>
                    <a:srgbClr val="FFFFFF"/>
                  </a:solidFill>
                  <a:latin typeface="Calibri"/>
                  <a:cs typeface="Calibri"/>
                </a:rPr>
                <a:t> </a:t>
              </a:r>
              <a:r>
                <a:rPr lang="en-US" sz="1800" b="1" kern="1200" spc="-5" dirty="0">
                  <a:solidFill>
                    <a:srgbClr val="FFFFFF"/>
                  </a:solidFill>
                  <a:latin typeface="Calibri"/>
                  <a:cs typeface="Calibri"/>
                </a:rPr>
                <a:t>&amp; </a:t>
              </a:r>
              <a:r>
                <a:rPr lang="en-US" sz="1800" b="1" kern="1200" dirty="0">
                  <a:solidFill>
                    <a:srgbClr val="FFFFFF"/>
                  </a:solidFill>
                  <a:latin typeface="Calibri"/>
                  <a:cs typeface="Calibri"/>
                </a:rPr>
                <a:t> </a:t>
              </a:r>
              <a:r>
                <a:rPr lang="en-US" sz="1800" b="1" kern="1200" spc="-5" dirty="0">
                  <a:solidFill>
                    <a:srgbClr val="FFFFFF"/>
                  </a:solidFill>
                  <a:latin typeface="Calibri"/>
                  <a:cs typeface="Calibri"/>
                </a:rPr>
                <a:t>Resolution</a:t>
              </a:r>
            </a:p>
            <a:p>
              <a:pPr marL="0" lvl="0" indent="0" algn="l" defTabSz="800100">
                <a:lnSpc>
                  <a:spcPct val="90000"/>
                </a:lnSpc>
                <a:spcBef>
                  <a:spcPct val="0"/>
                </a:spcBef>
                <a:spcAft>
                  <a:spcPct val="35000"/>
                </a:spcAft>
                <a:buNone/>
              </a:pPr>
              <a:r>
                <a:rPr lang="en-US" sz="1400" b="1" kern="1200" spc="-5" dirty="0">
                  <a:solidFill>
                    <a:schemeClr val="bg1"/>
                  </a:solidFill>
                  <a:latin typeface="Calibri"/>
                  <a:cs typeface="Calibri"/>
                </a:rPr>
                <a:t>In </a:t>
              </a:r>
              <a:r>
                <a:rPr lang="en-US" sz="1400" b="1" kern="1200" spc="-10" dirty="0">
                  <a:solidFill>
                    <a:schemeClr val="bg1"/>
                  </a:solidFill>
                  <a:latin typeface="Calibri"/>
                  <a:cs typeface="Calibri"/>
                </a:rPr>
                <a:t>cases</a:t>
              </a:r>
              <a:r>
                <a:rPr lang="en-US" sz="1400" b="1" kern="1200" spc="-5" dirty="0">
                  <a:solidFill>
                    <a:schemeClr val="bg1"/>
                  </a:solidFill>
                  <a:latin typeface="Calibri"/>
                  <a:cs typeface="Calibri"/>
                </a:rPr>
                <a:t> </a:t>
              </a:r>
              <a:r>
                <a:rPr lang="en-US" sz="1400" b="1" kern="1200" spc="-10" dirty="0">
                  <a:solidFill>
                    <a:schemeClr val="bg1"/>
                  </a:solidFill>
                  <a:latin typeface="Calibri"/>
                  <a:cs typeface="Calibri"/>
                </a:rPr>
                <a:t>of errors, </a:t>
              </a:r>
              <a:r>
                <a:rPr lang="en-US" sz="1400" b="1" kern="1200" spc="-5" dirty="0">
                  <a:solidFill>
                    <a:schemeClr val="bg1"/>
                  </a:solidFill>
                  <a:latin typeface="Calibri"/>
                  <a:cs typeface="Calibri"/>
                </a:rPr>
                <a:t>the </a:t>
              </a:r>
              <a:r>
                <a:rPr lang="en-US" sz="1400" b="1" kern="1200" dirty="0">
                  <a:solidFill>
                    <a:schemeClr val="bg1"/>
                  </a:solidFill>
                  <a:latin typeface="Calibri"/>
                  <a:cs typeface="Calibri"/>
                </a:rPr>
                <a:t> </a:t>
              </a:r>
              <a:r>
                <a:rPr lang="en-US" sz="1400" b="1" kern="1200" spc="-5" dirty="0">
                  <a:solidFill>
                    <a:schemeClr val="bg1"/>
                  </a:solidFill>
                  <a:latin typeface="Calibri"/>
                  <a:cs typeface="Calibri"/>
                </a:rPr>
                <a:t>smart </a:t>
              </a:r>
              <a:r>
                <a:rPr lang="en-US" sz="1400" b="1" kern="1200" spc="-10" dirty="0">
                  <a:solidFill>
                    <a:schemeClr val="bg1"/>
                  </a:solidFill>
                  <a:latin typeface="Calibri"/>
                  <a:cs typeface="Calibri"/>
                </a:rPr>
                <a:t>contract </a:t>
              </a:r>
              <a:r>
                <a:rPr lang="en-US" sz="1400" b="1" kern="1200" spc="-5" dirty="0">
                  <a:solidFill>
                    <a:schemeClr val="bg1"/>
                  </a:solidFill>
                  <a:latin typeface="Calibri"/>
                  <a:cs typeface="Calibri"/>
                </a:rPr>
                <a:t>triggers</a:t>
              </a:r>
              <a:r>
                <a:rPr lang="en-US" sz="1400" b="1" kern="1200" dirty="0">
                  <a:solidFill>
                    <a:schemeClr val="bg1"/>
                  </a:solidFill>
                  <a:latin typeface="Calibri"/>
                  <a:cs typeface="Calibri"/>
                </a:rPr>
                <a:t> </a:t>
              </a:r>
              <a:r>
                <a:rPr lang="en-US" sz="1400" b="1" kern="1200" spc="-5" dirty="0">
                  <a:solidFill>
                    <a:schemeClr val="bg1"/>
                  </a:solidFill>
                  <a:latin typeface="Calibri"/>
                  <a:cs typeface="Calibri"/>
                </a:rPr>
                <a:t>notifications </a:t>
              </a:r>
              <a:r>
                <a:rPr lang="en-US" sz="1400" b="1" kern="1200" spc="-15" dirty="0">
                  <a:solidFill>
                    <a:schemeClr val="bg1"/>
                  </a:solidFill>
                  <a:latin typeface="Calibri"/>
                  <a:cs typeface="Calibri"/>
                </a:rPr>
                <a:t>for </a:t>
              </a:r>
              <a:r>
                <a:rPr lang="en-US" sz="1400" b="1" kern="1200" spc="-5" dirty="0">
                  <a:solidFill>
                    <a:schemeClr val="bg1"/>
                  </a:solidFill>
                  <a:latin typeface="Calibri"/>
                  <a:cs typeface="Calibri"/>
                </a:rPr>
                <a:t>manual</a:t>
              </a:r>
              <a:r>
                <a:rPr lang="en-US" sz="1400" b="1" kern="1200" spc="-30" dirty="0">
                  <a:solidFill>
                    <a:schemeClr val="bg1"/>
                  </a:solidFill>
                  <a:latin typeface="Calibri"/>
                  <a:cs typeface="Calibri"/>
                </a:rPr>
                <a:t> </a:t>
              </a:r>
              <a:r>
                <a:rPr lang="en-US" sz="1400" b="1" kern="1200" spc="-10" dirty="0">
                  <a:solidFill>
                    <a:schemeClr val="bg1"/>
                  </a:solidFill>
                  <a:latin typeface="Calibri"/>
                  <a:cs typeface="Calibri"/>
                </a:rPr>
                <a:t>review </a:t>
              </a:r>
              <a:r>
                <a:rPr lang="en-US" sz="1400" b="1" kern="1200" spc="-5" dirty="0">
                  <a:solidFill>
                    <a:schemeClr val="bg1"/>
                  </a:solidFill>
                  <a:latin typeface="Calibri"/>
                  <a:cs typeface="Calibri"/>
                </a:rPr>
                <a:t>and resolution</a:t>
              </a:r>
              <a:r>
                <a:rPr lang="en-US" sz="1800" kern="1200" spc="-5" dirty="0">
                  <a:solidFill>
                    <a:srgbClr val="FFFFFF"/>
                  </a:solidFill>
                  <a:latin typeface="Calibri"/>
                  <a:cs typeface="Calibri"/>
                </a:rPr>
                <a:t>.</a:t>
              </a:r>
              <a:endParaRPr lang="en-US" sz="1800" kern="1200" dirty="0"/>
            </a:p>
          </p:txBody>
        </p:sp>
      </p:grpSp>
      <p:sp>
        <p:nvSpPr>
          <p:cNvPr id="36" name="Straight Connector 14">
            <a:extLst>
              <a:ext uri="{FF2B5EF4-FFF2-40B4-BE49-F238E27FC236}">
                <a16:creationId xmlns:a16="http://schemas.microsoft.com/office/drawing/2014/main" id="{296B2627-1FED-3107-30F7-4C0C2D786BD0}"/>
              </a:ext>
            </a:extLst>
          </p:cNvPr>
          <p:cNvSpPr/>
          <p:nvPr/>
        </p:nvSpPr>
        <p:spPr>
          <a:xfrm>
            <a:off x="4255026" y="1916680"/>
            <a:ext cx="4316211" cy="4316211"/>
          </a:xfrm>
          <a:custGeom>
            <a:avLst/>
            <a:gdLst/>
            <a:ahLst/>
            <a:cxnLst/>
            <a:rect l="0" t="0" r="0" b="0"/>
            <a:pathLst>
              <a:path>
                <a:moveTo>
                  <a:pt x="340927" y="993939"/>
                </a:moveTo>
                <a:arcTo wR="2158105" hR="2158105" stAng="12758728" swAng="1545049"/>
              </a:path>
            </a:pathLst>
          </a:custGeom>
          <a:ln>
            <a:tailEnd type="arrow"/>
          </a:ln>
        </p:spPr>
        <p:style>
          <a:lnRef idx="1">
            <a:schemeClr val="accent6"/>
          </a:lnRef>
          <a:fillRef idx="2">
            <a:schemeClr val="accent6"/>
          </a:fillRef>
          <a:effectRef idx="1">
            <a:schemeClr val="accent6"/>
          </a:effectRef>
          <a:fontRef idx="minor">
            <a:schemeClr val="dk1"/>
          </a:fontRef>
        </p:style>
        <p:txBody>
          <a:bodyPr/>
          <a:lstStyle/>
          <a:p>
            <a:endParaRPr lang="en-US"/>
          </a:p>
        </p:txBody>
      </p:sp>
      <p:sp>
        <p:nvSpPr>
          <p:cNvPr id="45" name="TextBox 44">
            <a:extLst>
              <a:ext uri="{FF2B5EF4-FFF2-40B4-BE49-F238E27FC236}">
                <a16:creationId xmlns:a16="http://schemas.microsoft.com/office/drawing/2014/main" id="{9BE8B5AB-3281-6437-D215-2081A3B79525}"/>
              </a:ext>
            </a:extLst>
          </p:cNvPr>
          <p:cNvSpPr txBox="1"/>
          <p:nvPr/>
        </p:nvSpPr>
        <p:spPr>
          <a:xfrm>
            <a:off x="3188617" y="156824"/>
            <a:ext cx="5745773" cy="400110"/>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pPr algn="ctr"/>
            <a:r>
              <a:rPr lang="en-US" sz="2000" b="1" dirty="0">
                <a:solidFill>
                  <a:schemeClr val="bg1"/>
                </a:solidFill>
                <a:latin typeface="Calibri" panose="020F0502020204030204" pitchFamily="34" charset="0"/>
                <a:cs typeface="Calibri" panose="020F0502020204030204" pitchFamily="34" charset="0"/>
              </a:rPr>
              <a:t>Advantages of Smart Contract Automation</a:t>
            </a:r>
          </a:p>
        </p:txBody>
      </p:sp>
      <p:grpSp>
        <p:nvGrpSpPr>
          <p:cNvPr id="47" name="Group 46">
            <a:extLst>
              <a:ext uri="{FF2B5EF4-FFF2-40B4-BE49-F238E27FC236}">
                <a16:creationId xmlns:a16="http://schemas.microsoft.com/office/drawing/2014/main" id="{598AC05D-F866-940A-1CAA-265F4CD8F381}"/>
              </a:ext>
            </a:extLst>
          </p:cNvPr>
          <p:cNvGrpSpPr/>
          <p:nvPr/>
        </p:nvGrpSpPr>
        <p:grpSpPr>
          <a:xfrm>
            <a:off x="4210115" y="1108722"/>
            <a:ext cx="3702776" cy="988477"/>
            <a:chOff x="2212742" y="114976"/>
            <a:chExt cx="3702776" cy="988477"/>
          </a:xfrm>
          <a:scene3d>
            <a:camera prst="orthographicFront"/>
            <a:lightRig rig="flat" dir="t"/>
          </a:scene3d>
        </p:grpSpPr>
        <p:sp>
          <p:nvSpPr>
            <p:cNvPr id="48" name="Rectangle: Rounded Corners 47">
              <a:extLst>
                <a:ext uri="{FF2B5EF4-FFF2-40B4-BE49-F238E27FC236}">
                  <a16:creationId xmlns:a16="http://schemas.microsoft.com/office/drawing/2014/main" id="{2682B0D6-4CB4-A180-2333-8EF5F0175D92}"/>
                </a:ext>
              </a:extLst>
            </p:cNvPr>
            <p:cNvSpPr/>
            <p:nvPr/>
          </p:nvSpPr>
          <p:spPr>
            <a:xfrm>
              <a:off x="2212742" y="114976"/>
              <a:ext cx="3702776" cy="988477"/>
            </a:xfrm>
            <a:prstGeom prst="roundRect">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a:lstStyle/>
            <a:p>
              <a:endParaRPr lang="en-US"/>
            </a:p>
          </p:txBody>
        </p:sp>
        <p:sp>
          <p:nvSpPr>
            <p:cNvPr id="49" name="Rectangle: Rounded Corners 4">
              <a:extLst>
                <a:ext uri="{FF2B5EF4-FFF2-40B4-BE49-F238E27FC236}">
                  <a16:creationId xmlns:a16="http://schemas.microsoft.com/office/drawing/2014/main" id="{3A3AB1D4-E1FE-8B23-1B84-0DE3E04965EE}"/>
                </a:ext>
              </a:extLst>
            </p:cNvPr>
            <p:cNvSpPr txBox="1"/>
            <p:nvPr/>
          </p:nvSpPr>
          <p:spPr>
            <a:xfrm>
              <a:off x="2260995" y="163229"/>
              <a:ext cx="3606270" cy="891971"/>
            </a:xfrm>
            <a:prstGeom prst="rect">
              <a:avLst/>
            </a:prstGeom>
          </p:spPr>
          <p:style>
            <a:lnRef idx="1">
              <a:schemeClr val="accent6"/>
            </a:lnRef>
            <a:fillRef idx="2">
              <a:schemeClr val="accent6"/>
            </a:fillRef>
            <a:effectRef idx="1">
              <a:schemeClr val="accent6"/>
            </a:effectRef>
            <a:fontRef idx="minor">
              <a:schemeClr val="dk1"/>
            </a:fontRef>
          </p:style>
          <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spc="-15" dirty="0">
                  <a:solidFill>
                    <a:srgbClr val="FFFFFF"/>
                  </a:solidFill>
                  <a:latin typeface="Calibri"/>
                  <a:cs typeface="Calibri"/>
                </a:rPr>
                <a:t>Data</a:t>
              </a:r>
              <a:r>
                <a:rPr lang="en-US" sz="1800" b="1" kern="1200" dirty="0">
                  <a:solidFill>
                    <a:srgbClr val="FFFFFF"/>
                  </a:solidFill>
                  <a:latin typeface="Calibri"/>
                  <a:cs typeface="Calibri"/>
                </a:rPr>
                <a:t> </a:t>
              </a:r>
              <a:r>
                <a:rPr lang="en-US" sz="1800" b="1" kern="1200" spc="-15" dirty="0">
                  <a:solidFill>
                    <a:srgbClr val="FFFFFF"/>
                  </a:solidFill>
                  <a:latin typeface="Calibri"/>
                  <a:cs typeface="Calibri"/>
                </a:rPr>
                <a:t>Validation</a:t>
              </a:r>
            </a:p>
            <a:p>
              <a:pPr marL="0" lvl="0" indent="0" algn="l" defTabSz="800100">
                <a:lnSpc>
                  <a:spcPct val="90000"/>
                </a:lnSpc>
                <a:spcBef>
                  <a:spcPct val="0"/>
                </a:spcBef>
                <a:spcAft>
                  <a:spcPct val="35000"/>
                </a:spcAft>
                <a:buNone/>
              </a:pPr>
              <a:r>
                <a:rPr lang="en-US" sz="1400" b="1" spc="-15" dirty="0">
                  <a:solidFill>
                    <a:schemeClr val="bg1"/>
                  </a:solidFill>
                  <a:latin typeface="Calibri"/>
                  <a:cs typeface="Calibri"/>
                </a:rPr>
                <a:t>Smart contract validates u</a:t>
              </a:r>
              <a:r>
                <a:rPr lang="en-US" sz="1400" b="1" kern="1200" spc="-15" dirty="0">
                  <a:solidFill>
                    <a:schemeClr val="bg1"/>
                  </a:solidFill>
                  <a:latin typeface="Calibri"/>
                  <a:cs typeface="Calibri"/>
                </a:rPr>
                <a:t>ser information aligns with insurance terms &amp; medical records</a:t>
              </a:r>
            </a:p>
          </p:txBody>
        </p:sp>
      </p:grpSp>
      <p:grpSp>
        <p:nvGrpSpPr>
          <p:cNvPr id="53" name="Group 52">
            <a:extLst>
              <a:ext uri="{FF2B5EF4-FFF2-40B4-BE49-F238E27FC236}">
                <a16:creationId xmlns:a16="http://schemas.microsoft.com/office/drawing/2014/main" id="{8F4B80C3-EFA6-8F7D-B25E-BB6E283EE752}"/>
              </a:ext>
            </a:extLst>
          </p:cNvPr>
          <p:cNvGrpSpPr/>
          <p:nvPr/>
        </p:nvGrpSpPr>
        <p:grpSpPr>
          <a:xfrm>
            <a:off x="2066625" y="3187921"/>
            <a:ext cx="3591433" cy="1149151"/>
            <a:chOff x="69252" y="2194175"/>
            <a:chExt cx="3591433" cy="1149151"/>
          </a:xfrm>
          <a:scene3d>
            <a:camera prst="orthographicFront"/>
            <a:lightRig rig="flat" dir="t"/>
          </a:scene3d>
        </p:grpSpPr>
        <p:sp>
          <p:nvSpPr>
            <p:cNvPr id="54" name="Rectangle: Rounded Corners 53">
              <a:extLst>
                <a:ext uri="{FF2B5EF4-FFF2-40B4-BE49-F238E27FC236}">
                  <a16:creationId xmlns:a16="http://schemas.microsoft.com/office/drawing/2014/main" id="{0EB3D499-ED02-AF79-0080-7BEEB1C621EB}"/>
                </a:ext>
              </a:extLst>
            </p:cNvPr>
            <p:cNvSpPr/>
            <p:nvPr/>
          </p:nvSpPr>
          <p:spPr>
            <a:xfrm>
              <a:off x="69252" y="2194175"/>
              <a:ext cx="3591433" cy="1149151"/>
            </a:xfrm>
            <a:prstGeom prst="roundRect">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a:lstStyle/>
            <a:p>
              <a:endParaRPr lang="en-US"/>
            </a:p>
          </p:txBody>
        </p:sp>
        <p:sp>
          <p:nvSpPr>
            <p:cNvPr id="55" name="Rectangle: Rounded Corners 13">
              <a:extLst>
                <a:ext uri="{FF2B5EF4-FFF2-40B4-BE49-F238E27FC236}">
                  <a16:creationId xmlns:a16="http://schemas.microsoft.com/office/drawing/2014/main" id="{0545B4D6-8672-D03A-7B19-583E7B2A17AC}"/>
                </a:ext>
              </a:extLst>
            </p:cNvPr>
            <p:cNvSpPr txBox="1"/>
            <p:nvPr/>
          </p:nvSpPr>
          <p:spPr>
            <a:xfrm>
              <a:off x="125349" y="2250272"/>
              <a:ext cx="3479239" cy="1036957"/>
            </a:xfrm>
            <a:prstGeom prst="rect">
              <a:avLst/>
            </a:prstGeom>
          </p:spPr>
          <p:style>
            <a:lnRef idx="1">
              <a:schemeClr val="accent6"/>
            </a:lnRef>
            <a:fillRef idx="2">
              <a:schemeClr val="accent6"/>
            </a:fillRef>
            <a:effectRef idx="1">
              <a:schemeClr val="accent6"/>
            </a:effectRef>
            <a:fontRef idx="minor">
              <a:schemeClr val="dk1"/>
            </a:fontRef>
          </p:style>
          <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spc="-10" dirty="0">
                  <a:solidFill>
                    <a:srgbClr val="FFFFFF"/>
                  </a:solidFill>
                  <a:latin typeface="Calibri"/>
                  <a:cs typeface="Calibri"/>
                </a:rPr>
                <a:t>Discrepancies</a:t>
              </a:r>
              <a:r>
                <a:rPr lang="en-US" sz="1800" b="1" kern="1200" spc="15" dirty="0">
                  <a:solidFill>
                    <a:srgbClr val="FFFFFF"/>
                  </a:solidFill>
                  <a:latin typeface="Calibri"/>
                  <a:cs typeface="Calibri"/>
                </a:rPr>
                <a:t> </a:t>
              </a:r>
              <a:r>
                <a:rPr lang="en-US" sz="1800" b="1" kern="1200" spc="-5" dirty="0">
                  <a:solidFill>
                    <a:srgbClr val="FFFFFF"/>
                  </a:solidFill>
                  <a:latin typeface="Calibri"/>
                  <a:cs typeface="Calibri"/>
                </a:rPr>
                <a:t>&amp; </a:t>
              </a:r>
              <a:r>
                <a:rPr lang="en-US" sz="1800" b="1" kern="1200" dirty="0">
                  <a:solidFill>
                    <a:srgbClr val="FFFFFF"/>
                  </a:solidFill>
                  <a:latin typeface="Calibri"/>
                  <a:cs typeface="Calibri"/>
                </a:rPr>
                <a:t> </a:t>
              </a:r>
              <a:r>
                <a:rPr lang="en-US" sz="1800" b="1" kern="1200" spc="-5" dirty="0">
                  <a:solidFill>
                    <a:srgbClr val="FFFFFF"/>
                  </a:solidFill>
                  <a:latin typeface="Calibri"/>
                  <a:cs typeface="Calibri"/>
                </a:rPr>
                <a:t>Resolution</a:t>
              </a:r>
            </a:p>
            <a:p>
              <a:pPr marL="0" lvl="0" indent="0" algn="l" defTabSz="800100">
                <a:lnSpc>
                  <a:spcPct val="90000"/>
                </a:lnSpc>
                <a:spcBef>
                  <a:spcPct val="0"/>
                </a:spcBef>
                <a:spcAft>
                  <a:spcPct val="35000"/>
                </a:spcAft>
                <a:buNone/>
              </a:pPr>
              <a:r>
                <a:rPr lang="en-US" sz="1400" b="1" kern="1200" spc="-5" dirty="0">
                  <a:solidFill>
                    <a:schemeClr val="bg1"/>
                  </a:solidFill>
                  <a:latin typeface="Calibri"/>
                  <a:cs typeface="Calibri"/>
                </a:rPr>
                <a:t>In </a:t>
              </a:r>
              <a:r>
                <a:rPr lang="en-US" sz="1400" b="1" kern="1200" spc="-10" dirty="0">
                  <a:solidFill>
                    <a:schemeClr val="bg1"/>
                  </a:solidFill>
                  <a:latin typeface="Calibri"/>
                  <a:cs typeface="Calibri"/>
                </a:rPr>
                <a:t>cases</a:t>
              </a:r>
              <a:r>
                <a:rPr lang="en-US" sz="1400" b="1" kern="1200" spc="-5" dirty="0">
                  <a:solidFill>
                    <a:schemeClr val="bg1"/>
                  </a:solidFill>
                  <a:latin typeface="Calibri"/>
                  <a:cs typeface="Calibri"/>
                </a:rPr>
                <a:t> </a:t>
              </a:r>
              <a:r>
                <a:rPr lang="en-US" sz="1400" b="1" kern="1200" spc="-10" dirty="0">
                  <a:solidFill>
                    <a:schemeClr val="bg1"/>
                  </a:solidFill>
                  <a:latin typeface="Calibri"/>
                  <a:cs typeface="Calibri"/>
                </a:rPr>
                <a:t>of errors, </a:t>
              </a:r>
              <a:r>
                <a:rPr lang="en-US" sz="1400" b="1" kern="1200" spc="-5" dirty="0">
                  <a:solidFill>
                    <a:schemeClr val="bg1"/>
                  </a:solidFill>
                  <a:latin typeface="Calibri"/>
                  <a:cs typeface="Calibri"/>
                </a:rPr>
                <a:t>the </a:t>
              </a:r>
              <a:r>
                <a:rPr lang="en-US" sz="1400" b="1" kern="1200" dirty="0">
                  <a:solidFill>
                    <a:schemeClr val="bg1"/>
                  </a:solidFill>
                  <a:latin typeface="Calibri"/>
                  <a:cs typeface="Calibri"/>
                </a:rPr>
                <a:t> </a:t>
              </a:r>
              <a:r>
                <a:rPr lang="en-US" sz="1400" b="1" kern="1200" spc="-5" dirty="0">
                  <a:solidFill>
                    <a:schemeClr val="bg1"/>
                  </a:solidFill>
                  <a:latin typeface="Calibri"/>
                  <a:cs typeface="Calibri"/>
                </a:rPr>
                <a:t>smart </a:t>
              </a:r>
              <a:r>
                <a:rPr lang="en-US" sz="1400" b="1" kern="1200" spc="-10" dirty="0">
                  <a:solidFill>
                    <a:schemeClr val="bg1"/>
                  </a:solidFill>
                  <a:latin typeface="Calibri"/>
                  <a:cs typeface="Calibri"/>
                </a:rPr>
                <a:t>contract </a:t>
              </a:r>
              <a:r>
                <a:rPr lang="en-US" sz="1400" b="1" kern="1200" spc="-5" dirty="0">
                  <a:solidFill>
                    <a:schemeClr val="bg1"/>
                  </a:solidFill>
                  <a:latin typeface="Calibri"/>
                  <a:cs typeface="Calibri"/>
                </a:rPr>
                <a:t>triggers</a:t>
              </a:r>
              <a:r>
                <a:rPr lang="en-US" sz="1400" b="1" kern="1200" dirty="0">
                  <a:solidFill>
                    <a:schemeClr val="bg1"/>
                  </a:solidFill>
                  <a:latin typeface="Calibri"/>
                  <a:cs typeface="Calibri"/>
                </a:rPr>
                <a:t> </a:t>
              </a:r>
              <a:r>
                <a:rPr lang="en-US" sz="1400" b="1" kern="1200" spc="-5" dirty="0">
                  <a:solidFill>
                    <a:schemeClr val="bg1"/>
                  </a:solidFill>
                  <a:latin typeface="Calibri"/>
                  <a:cs typeface="Calibri"/>
                </a:rPr>
                <a:t>notifications </a:t>
              </a:r>
              <a:r>
                <a:rPr lang="en-US" sz="1400" b="1" kern="1200" spc="-15" dirty="0">
                  <a:solidFill>
                    <a:schemeClr val="bg1"/>
                  </a:solidFill>
                  <a:latin typeface="Calibri"/>
                  <a:cs typeface="Calibri"/>
                </a:rPr>
                <a:t>for </a:t>
              </a:r>
              <a:r>
                <a:rPr lang="en-US" sz="1400" b="1" kern="1200" spc="-5" dirty="0">
                  <a:solidFill>
                    <a:schemeClr val="bg1"/>
                  </a:solidFill>
                  <a:latin typeface="Calibri"/>
                  <a:cs typeface="Calibri"/>
                </a:rPr>
                <a:t>manual</a:t>
              </a:r>
              <a:r>
                <a:rPr lang="en-US" sz="1400" b="1" kern="1200" spc="-30" dirty="0">
                  <a:solidFill>
                    <a:schemeClr val="bg1"/>
                  </a:solidFill>
                  <a:latin typeface="Calibri"/>
                  <a:cs typeface="Calibri"/>
                </a:rPr>
                <a:t> </a:t>
              </a:r>
              <a:r>
                <a:rPr lang="en-US" sz="1400" b="1" kern="1200" spc="-10" dirty="0">
                  <a:solidFill>
                    <a:schemeClr val="bg1"/>
                  </a:solidFill>
                  <a:latin typeface="Calibri"/>
                  <a:cs typeface="Calibri"/>
                </a:rPr>
                <a:t>review </a:t>
              </a:r>
              <a:r>
                <a:rPr lang="en-US" sz="1400" b="1" kern="1200" spc="-5" dirty="0">
                  <a:solidFill>
                    <a:schemeClr val="bg1"/>
                  </a:solidFill>
                  <a:latin typeface="Calibri"/>
                  <a:cs typeface="Calibri"/>
                </a:rPr>
                <a:t>and resolution</a:t>
              </a:r>
              <a:r>
                <a:rPr lang="en-US" sz="1800" kern="1200" spc="-5" dirty="0">
                  <a:solidFill>
                    <a:srgbClr val="FFFFFF"/>
                  </a:solidFill>
                  <a:latin typeface="Calibri"/>
                  <a:cs typeface="Calibri"/>
                </a:rPr>
                <a:t>.</a:t>
              </a:r>
              <a:endParaRPr lang="en-US" sz="1800" kern="1200" dirty="0"/>
            </a:p>
          </p:txBody>
        </p:sp>
      </p:grpSp>
      <p:grpSp>
        <p:nvGrpSpPr>
          <p:cNvPr id="56" name="Group 55">
            <a:extLst>
              <a:ext uri="{FF2B5EF4-FFF2-40B4-BE49-F238E27FC236}">
                <a16:creationId xmlns:a16="http://schemas.microsoft.com/office/drawing/2014/main" id="{10E5708A-6631-DCEA-1EFA-60C743D00388}"/>
              </a:ext>
            </a:extLst>
          </p:cNvPr>
          <p:cNvGrpSpPr/>
          <p:nvPr/>
        </p:nvGrpSpPr>
        <p:grpSpPr>
          <a:xfrm>
            <a:off x="4451930" y="5482101"/>
            <a:ext cx="3306531" cy="1128822"/>
            <a:chOff x="2454554" y="4515369"/>
            <a:chExt cx="3306531" cy="1109718"/>
          </a:xfrm>
          <a:scene3d>
            <a:camera prst="orthographicFront"/>
            <a:lightRig rig="flat" dir="t"/>
          </a:scene3d>
        </p:grpSpPr>
        <p:sp>
          <p:nvSpPr>
            <p:cNvPr id="57" name="Rectangle: Rounded Corners 56">
              <a:extLst>
                <a:ext uri="{FF2B5EF4-FFF2-40B4-BE49-F238E27FC236}">
                  <a16:creationId xmlns:a16="http://schemas.microsoft.com/office/drawing/2014/main" id="{BF28DD33-CC27-35CA-CC1E-0D0E0C6B1937}"/>
                </a:ext>
              </a:extLst>
            </p:cNvPr>
            <p:cNvSpPr/>
            <p:nvPr/>
          </p:nvSpPr>
          <p:spPr>
            <a:xfrm>
              <a:off x="2454554" y="4515369"/>
              <a:ext cx="3306531" cy="1109718"/>
            </a:xfrm>
            <a:prstGeom prst="roundRect">
              <a:avLst/>
            </a:prstGeom>
            <a:ln>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a:lstStyle/>
            <a:p>
              <a:endParaRPr lang="en-US"/>
            </a:p>
          </p:txBody>
        </p:sp>
        <p:sp>
          <p:nvSpPr>
            <p:cNvPr id="58" name="Rectangle: Rounded Corners 10">
              <a:extLst>
                <a:ext uri="{FF2B5EF4-FFF2-40B4-BE49-F238E27FC236}">
                  <a16:creationId xmlns:a16="http://schemas.microsoft.com/office/drawing/2014/main" id="{B5F0A581-FE77-56C4-6321-4234600D0B28}"/>
                </a:ext>
              </a:extLst>
            </p:cNvPr>
            <p:cNvSpPr txBox="1"/>
            <p:nvPr/>
          </p:nvSpPr>
          <p:spPr>
            <a:xfrm>
              <a:off x="2508726" y="4569541"/>
              <a:ext cx="3198187" cy="1001374"/>
            </a:xfrm>
            <a:prstGeom prst="rect">
              <a:avLst/>
            </a:prstGeom>
          </p:spPr>
          <p:style>
            <a:lnRef idx="1">
              <a:schemeClr val="accent4"/>
            </a:lnRef>
            <a:fillRef idx="3">
              <a:schemeClr val="accent4"/>
            </a:fillRef>
            <a:effectRef idx="2">
              <a:schemeClr val="accent4"/>
            </a:effectRef>
            <a:fontRef idx="minor">
              <a:schemeClr val="lt1"/>
            </a:fontRef>
          </p:style>
          <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spc="-15" dirty="0">
                  <a:solidFill>
                    <a:srgbClr val="FFFFFF"/>
                  </a:solidFill>
                  <a:latin typeface="Calibri"/>
                  <a:cs typeface="Calibri"/>
                </a:rPr>
                <a:t>Transparency </a:t>
              </a:r>
            </a:p>
            <a:p>
              <a:pPr marL="0" lvl="0" indent="0" algn="l" defTabSz="800100">
                <a:lnSpc>
                  <a:spcPct val="90000"/>
                </a:lnSpc>
                <a:spcBef>
                  <a:spcPct val="0"/>
                </a:spcBef>
                <a:spcAft>
                  <a:spcPct val="35000"/>
                </a:spcAft>
                <a:buNone/>
              </a:pPr>
              <a:r>
                <a:rPr lang="en-US" sz="1400" b="1" kern="1200" spc="-10" dirty="0">
                  <a:solidFill>
                    <a:schemeClr val="bg1"/>
                  </a:solidFill>
                  <a:latin typeface="Calibri"/>
                  <a:cs typeface="Calibri"/>
                </a:rPr>
                <a:t>Using smart contract &amp; blockchain's</a:t>
              </a:r>
              <a:r>
                <a:rPr lang="en-US" sz="1400" b="1" kern="1200" spc="-5" dirty="0">
                  <a:solidFill>
                    <a:schemeClr val="bg1"/>
                  </a:solidFill>
                  <a:latin typeface="Calibri"/>
                  <a:cs typeface="Calibri"/>
                </a:rPr>
                <a:t> </a:t>
              </a:r>
              <a:r>
                <a:rPr lang="en-US" sz="1400" b="1" kern="1200" spc="-10" dirty="0">
                  <a:solidFill>
                    <a:schemeClr val="bg1"/>
                  </a:solidFill>
                  <a:latin typeface="Calibri"/>
                  <a:cs typeface="Calibri"/>
                </a:rPr>
                <a:t>features, </a:t>
              </a:r>
              <a:r>
                <a:rPr lang="en-US" sz="1400" b="1" kern="1200" spc="-5" dirty="0">
                  <a:solidFill>
                    <a:schemeClr val="bg1"/>
                  </a:solidFill>
                  <a:latin typeface="Calibri"/>
                  <a:cs typeface="Calibri"/>
                </a:rPr>
                <a:t> enhanced</a:t>
              </a:r>
              <a:r>
                <a:rPr lang="en-US" sz="1400" b="1" kern="1200" dirty="0">
                  <a:solidFill>
                    <a:schemeClr val="bg1"/>
                  </a:solidFill>
                  <a:latin typeface="Calibri"/>
                  <a:cs typeface="Calibri"/>
                </a:rPr>
                <a:t> </a:t>
              </a:r>
              <a:r>
                <a:rPr lang="en-US" sz="1400" b="1" kern="1200" spc="-5" dirty="0">
                  <a:solidFill>
                    <a:schemeClr val="bg1"/>
                  </a:solidFill>
                  <a:latin typeface="Calibri"/>
                  <a:cs typeface="Calibri"/>
                </a:rPr>
                <a:t>t</a:t>
              </a:r>
              <a:r>
                <a:rPr lang="en-US" sz="1400" b="1" kern="1200" spc="-30" dirty="0">
                  <a:solidFill>
                    <a:schemeClr val="bg1"/>
                  </a:solidFill>
                  <a:latin typeface="Calibri"/>
                  <a:cs typeface="Calibri"/>
                </a:rPr>
                <a:t>r</a:t>
              </a:r>
              <a:r>
                <a:rPr lang="en-US" sz="1400" b="1" kern="1200" spc="-5" dirty="0">
                  <a:solidFill>
                    <a:schemeClr val="bg1"/>
                  </a:solidFill>
                  <a:latin typeface="Calibri"/>
                  <a:cs typeface="Calibri"/>
                </a:rPr>
                <a:t>a</a:t>
              </a:r>
              <a:r>
                <a:rPr lang="en-US" sz="1400" b="1" kern="1200" dirty="0">
                  <a:solidFill>
                    <a:schemeClr val="bg1"/>
                  </a:solidFill>
                  <a:latin typeface="Calibri"/>
                  <a:cs typeface="Calibri"/>
                </a:rPr>
                <a:t>n</a:t>
              </a:r>
              <a:r>
                <a:rPr lang="en-US" sz="1400" b="1" kern="1200" spc="-10" dirty="0">
                  <a:solidFill>
                    <a:schemeClr val="bg1"/>
                  </a:solidFill>
                  <a:latin typeface="Calibri"/>
                  <a:cs typeface="Calibri"/>
                </a:rPr>
                <a:t>sp</a:t>
              </a:r>
              <a:r>
                <a:rPr lang="en-US" sz="1400" b="1" kern="1200" spc="-5" dirty="0">
                  <a:solidFill>
                    <a:schemeClr val="bg1"/>
                  </a:solidFill>
                  <a:latin typeface="Calibri"/>
                  <a:cs typeface="Calibri"/>
                </a:rPr>
                <a:t>a</a:t>
              </a:r>
              <a:r>
                <a:rPr lang="en-US" sz="1400" b="1" kern="1200" spc="-15" dirty="0">
                  <a:solidFill>
                    <a:schemeClr val="bg1"/>
                  </a:solidFill>
                  <a:latin typeface="Calibri"/>
                  <a:cs typeface="Calibri"/>
                </a:rPr>
                <a:t>r</a:t>
              </a:r>
              <a:r>
                <a:rPr lang="en-US" sz="1400" b="1" kern="1200" spc="-5" dirty="0">
                  <a:solidFill>
                    <a:schemeClr val="bg1"/>
                  </a:solidFill>
                  <a:latin typeface="Calibri"/>
                  <a:cs typeface="Calibri"/>
                </a:rPr>
                <a:t>e</a:t>
              </a:r>
              <a:r>
                <a:rPr lang="en-US" sz="1400" b="1" kern="1200" dirty="0">
                  <a:solidFill>
                    <a:schemeClr val="bg1"/>
                  </a:solidFill>
                  <a:latin typeface="Calibri"/>
                  <a:cs typeface="Calibri"/>
                </a:rPr>
                <a:t>n</a:t>
              </a:r>
              <a:r>
                <a:rPr lang="en-US" sz="1400" b="1" kern="1200" spc="-5" dirty="0">
                  <a:solidFill>
                    <a:schemeClr val="bg1"/>
                  </a:solidFill>
                  <a:latin typeface="Calibri"/>
                  <a:cs typeface="Calibri"/>
                </a:rPr>
                <a:t>cy</a:t>
              </a:r>
              <a:r>
                <a:rPr lang="en-US" sz="1400" b="1" kern="1200" spc="-15" dirty="0">
                  <a:solidFill>
                    <a:schemeClr val="bg1"/>
                  </a:solidFill>
                  <a:latin typeface="Calibri"/>
                  <a:cs typeface="Calibri"/>
                </a:rPr>
                <a:t> </a:t>
              </a:r>
              <a:r>
                <a:rPr lang="en-US" sz="1400" b="1" kern="1200" spc="-5" dirty="0">
                  <a:solidFill>
                    <a:schemeClr val="bg1"/>
                  </a:solidFill>
                  <a:latin typeface="Calibri"/>
                  <a:cs typeface="Calibri"/>
                </a:rPr>
                <a:t>a</a:t>
              </a:r>
              <a:r>
                <a:rPr lang="en-US" sz="1400" b="1" kern="1200" dirty="0">
                  <a:solidFill>
                    <a:schemeClr val="bg1"/>
                  </a:solidFill>
                  <a:latin typeface="Calibri"/>
                  <a:cs typeface="Calibri"/>
                </a:rPr>
                <a:t>n</a:t>
              </a:r>
              <a:r>
                <a:rPr lang="en-US" sz="1400" b="1" kern="1200" spc="-5" dirty="0">
                  <a:solidFill>
                    <a:schemeClr val="bg1"/>
                  </a:solidFill>
                  <a:latin typeface="Calibri"/>
                  <a:cs typeface="Calibri"/>
                </a:rPr>
                <a:t>d  enabling </a:t>
              </a:r>
              <a:r>
                <a:rPr lang="en-US" sz="1400" b="1" kern="1200" spc="-10" dirty="0">
                  <a:solidFill>
                    <a:schemeClr val="bg1"/>
                  </a:solidFill>
                  <a:latin typeface="Calibri"/>
                  <a:cs typeface="Calibri"/>
                </a:rPr>
                <a:t>auditability</a:t>
              </a:r>
              <a:endParaRPr lang="en-US" sz="1400" b="1" kern="1200" dirty="0">
                <a:solidFill>
                  <a:schemeClr val="bg1"/>
                </a:solidFill>
              </a:endParaRPr>
            </a:p>
          </p:txBody>
        </p:sp>
      </p:grpSp>
      <p:grpSp>
        <p:nvGrpSpPr>
          <p:cNvPr id="59" name="Group 58">
            <a:extLst>
              <a:ext uri="{FF2B5EF4-FFF2-40B4-BE49-F238E27FC236}">
                <a16:creationId xmlns:a16="http://schemas.microsoft.com/office/drawing/2014/main" id="{53413A48-234F-8F9A-649E-F19EB4DC5065}"/>
              </a:ext>
            </a:extLst>
          </p:cNvPr>
          <p:cNvGrpSpPr/>
          <p:nvPr/>
        </p:nvGrpSpPr>
        <p:grpSpPr>
          <a:xfrm>
            <a:off x="4210117" y="1087751"/>
            <a:ext cx="3702776" cy="1005494"/>
            <a:chOff x="2212742" y="114976"/>
            <a:chExt cx="3702776" cy="988477"/>
          </a:xfrm>
          <a:scene3d>
            <a:camera prst="orthographicFront"/>
            <a:lightRig rig="flat" dir="t"/>
          </a:scene3d>
        </p:grpSpPr>
        <p:sp>
          <p:nvSpPr>
            <p:cNvPr id="60" name="Rectangle: Rounded Corners 59">
              <a:extLst>
                <a:ext uri="{FF2B5EF4-FFF2-40B4-BE49-F238E27FC236}">
                  <a16:creationId xmlns:a16="http://schemas.microsoft.com/office/drawing/2014/main" id="{509ACB57-D4DD-765D-D072-F7B258204ABB}"/>
                </a:ext>
              </a:extLst>
            </p:cNvPr>
            <p:cNvSpPr/>
            <p:nvPr/>
          </p:nvSpPr>
          <p:spPr>
            <a:xfrm>
              <a:off x="2212742" y="114976"/>
              <a:ext cx="3702776" cy="988477"/>
            </a:xfrm>
            <a:prstGeom prst="roundRect">
              <a:avLst/>
            </a:prstGeom>
            <a:ln>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a:lstStyle/>
            <a:p>
              <a:endParaRPr lang="en-US"/>
            </a:p>
          </p:txBody>
        </p:sp>
        <p:sp>
          <p:nvSpPr>
            <p:cNvPr id="61" name="Rectangle: Rounded Corners 4">
              <a:extLst>
                <a:ext uri="{FF2B5EF4-FFF2-40B4-BE49-F238E27FC236}">
                  <a16:creationId xmlns:a16="http://schemas.microsoft.com/office/drawing/2014/main" id="{83E53941-2565-7024-884E-C6B39E05378F}"/>
                </a:ext>
              </a:extLst>
            </p:cNvPr>
            <p:cNvSpPr txBox="1"/>
            <p:nvPr/>
          </p:nvSpPr>
          <p:spPr>
            <a:xfrm>
              <a:off x="2260995" y="163229"/>
              <a:ext cx="3606270" cy="891971"/>
            </a:xfrm>
            <a:prstGeom prst="rect">
              <a:avLst/>
            </a:prstGeom>
          </p:spPr>
          <p:style>
            <a:lnRef idx="1">
              <a:schemeClr val="accent4"/>
            </a:lnRef>
            <a:fillRef idx="3">
              <a:schemeClr val="accent4"/>
            </a:fillRef>
            <a:effectRef idx="2">
              <a:schemeClr val="accent4"/>
            </a:effectRef>
            <a:fontRef idx="minor">
              <a:schemeClr val="lt1"/>
            </a:fontRef>
          </p:style>
          <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spc="-15" dirty="0">
                  <a:solidFill>
                    <a:srgbClr val="FFFFFF"/>
                  </a:solidFill>
                  <a:latin typeface="Calibri"/>
                  <a:cs typeface="Calibri"/>
                </a:rPr>
                <a:t>Data</a:t>
              </a:r>
              <a:r>
                <a:rPr lang="en-US" sz="1800" b="1" kern="1200" dirty="0">
                  <a:solidFill>
                    <a:srgbClr val="FFFFFF"/>
                  </a:solidFill>
                  <a:latin typeface="Calibri"/>
                  <a:cs typeface="Calibri"/>
                </a:rPr>
                <a:t> </a:t>
              </a:r>
              <a:r>
                <a:rPr lang="en-US" sz="1800" b="1" kern="1200" spc="-15" dirty="0">
                  <a:solidFill>
                    <a:srgbClr val="FFFFFF"/>
                  </a:solidFill>
                  <a:latin typeface="Calibri"/>
                  <a:cs typeface="Calibri"/>
                </a:rPr>
                <a:t>Validation</a:t>
              </a:r>
            </a:p>
            <a:p>
              <a:pPr marL="0" lvl="0" indent="0" algn="l" defTabSz="800100">
                <a:lnSpc>
                  <a:spcPct val="90000"/>
                </a:lnSpc>
                <a:spcBef>
                  <a:spcPct val="0"/>
                </a:spcBef>
                <a:spcAft>
                  <a:spcPct val="35000"/>
                </a:spcAft>
                <a:buNone/>
              </a:pPr>
              <a:r>
                <a:rPr lang="en-US" sz="1400" b="1" spc="-15" dirty="0">
                  <a:solidFill>
                    <a:schemeClr val="bg1"/>
                  </a:solidFill>
                  <a:latin typeface="Calibri"/>
                  <a:cs typeface="Calibri"/>
                </a:rPr>
                <a:t>Smart contract validates u</a:t>
              </a:r>
              <a:r>
                <a:rPr lang="en-US" sz="1400" b="1" kern="1200" spc="-15" dirty="0">
                  <a:solidFill>
                    <a:schemeClr val="bg1"/>
                  </a:solidFill>
                  <a:latin typeface="Calibri"/>
                  <a:cs typeface="Calibri"/>
                </a:rPr>
                <a:t>ser information aligns with insurance terms &amp; medical records</a:t>
              </a:r>
            </a:p>
          </p:txBody>
        </p:sp>
      </p:grpSp>
      <p:grpSp>
        <p:nvGrpSpPr>
          <p:cNvPr id="62" name="Group 61">
            <a:extLst>
              <a:ext uri="{FF2B5EF4-FFF2-40B4-BE49-F238E27FC236}">
                <a16:creationId xmlns:a16="http://schemas.microsoft.com/office/drawing/2014/main" id="{1C2FDF7F-23F4-F2B3-0E87-AA7E40AFD7C9}"/>
              </a:ext>
            </a:extLst>
          </p:cNvPr>
          <p:cNvGrpSpPr/>
          <p:nvPr/>
        </p:nvGrpSpPr>
        <p:grpSpPr>
          <a:xfrm>
            <a:off x="1916190" y="3127478"/>
            <a:ext cx="3771465" cy="1176843"/>
            <a:chOff x="69252" y="2194175"/>
            <a:chExt cx="3591433" cy="1149151"/>
          </a:xfrm>
          <a:scene3d>
            <a:camera prst="orthographicFront"/>
            <a:lightRig rig="flat" dir="t"/>
          </a:scene3d>
        </p:grpSpPr>
        <p:sp>
          <p:nvSpPr>
            <p:cNvPr id="63" name="Rectangle: Rounded Corners 62">
              <a:extLst>
                <a:ext uri="{FF2B5EF4-FFF2-40B4-BE49-F238E27FC236}">
                  <a16:creationId xmlns:a16="http://schemas.microsoft.com/office/drawing/2014/main" id="{5774BC99-4074-6C4E-1D3D-DE8F1F2050B8}"/>
                </a:ext>
              </a:extLst>
            </p:cNvPr>
            <p:cNvSpPr/>
            <p:nvPr/>
          </p:nvSpPr>
          <p:spPr>
            <a:xfrm>
              <a:off x="69252" y="2194175"/>
              <a:ext cx="3591433" cy="1149151"/>
            </a:xfrm>
            <a:prstGeom prst="roundRect">
              <a:avLst/>
            </a:prstGeom>
            <a:ln>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a:lstStyle/>
            <a:p>
              <a:endParaRPr lang="en-US"/>
            </a:p>
          </p:txBody>
        </p:sp>
        <p:sp>
          <p:nvSpPr>
            <p:cNvPr id="64" name="Rectangle: Rounded Corners 13">
              <a:extLst>
                <a:ext uri="{FF2B5EF4-FFF2-40B4-BE49-F238E27FC236}">
                  <a16:creationId xmlns:a16="http://schemas.microsoft.com/office/drawing/2014/main" id="{1C698681-65F7-EDF6-9B47-6ACC6897749A}"/>
                </a:ext>
              </a:extLst>
            </p:cNvPr>
            <p:cNvSpPr txBox="1"/>
            <p:nvPr/>
          </p:nvSpPr>
          <p:spPr>
            <a:xfrm>
              <a:off x="125349" y="2250272"/>
              <a:ext cx="3479239" cy="1036957"/>
            </a:xfrm>
            <a:prstGeom prst="rect">
              <a:avLst/>
            </a:prstGeom>
          </p:spPr>
          <p:style>
            <a:lnRef idx="1">
              <a:schemeClr val="accent4"/>
            </a:lnRef>
            <a:fillRef idx="3">
              <a:schemeClr val="accent4"/>
            </a:fillRef>
            <a:effectRef idx="2">
              <a:schemeClr val="accent4"/>
            </a:effectRef>
            <a:fontRef idx="minor">
              <a:schemeClr val="lt1"/>
            </a:fontRef>
          </p:style>
          <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spc="-10" dirty="0">
                  <a:solidFill>
                    <a:srgbClr val="FFFFFF"/>
                  </a:solidFill>
                  <a:latin typeface="Calibri"/>
                  <a:cs typeface="Calibri"/>
                </a:rPr>
                <a:t>Discrepancies</a:t>
              </a:r>
              <a:r>
                <a:rPr lang="en-US" sz="1800" b="1" kern="1200" spc="15" dirty="0">
                  <a:solidFill>
                    <a:srgbClr val="FFFFFF"/>
                  </a:solidFill>
                  <a:latin typeface="Calibri"/>
                  <a:cs typeface="Calibri"/>
                </a:rPr>
                <a:t> </a:t>
              </a:r>
              <a:r>
                <a:rPr lang="en-US" sz="1800" b="1" kern="1200" spc="-5" dirty="0">
                  <a:solidFill>
                    <a:srgbClr val="FFFFFF"/>
                  </a:solidFill>
                  <a:latin typeface="Calibri"/>
                  <a:cs typeface="Calibri"/>
                </a:rPr>
                <a:t>&amp; </a:t>
              </a:r>
              <a:r>
                <a:rPr lang="en-US" sz="1800" b="1" kern="1200" dirty="0">
                  <a:solidFill>
                    <a:srgbClr val="FFFFFF"/>
                  </a:solidFill>
                  <a:latin typeface="Calibri"/>
                  <a:cs typeface="Calibri"/>
                </a:rPr>
                <a:t> </a:t>
              </a:r>
              <a:r>
                <a:rPr lang="en-US" sz="1800" b="1" kern="1200" spc="-5" dirty="0">
                  <a:solidFill>
                    <a:srgbClr val="FFFFFF"/>
                  </a:solidFill>
                  <a:latin typeface="Calibri"/>
                  <a:cs typeface="Calibri"/>
                </a:rPr>
                <a:t>Resolution</a:t>
              </a:r>
            </a:p>
            <a:p>
              <a:pPr marL="0" lvl="0" indent="0" algn="l" defTabSz="800100">
                <a:lnSpc>
                  <a:spcPct val="90000"/>
                </a:lnSpc>
                <a:spcBef>
                  <a:spcPct val="0"/>
                </a:spcBef>
                <a:spcAft>
                  <a:spcPct val="35000"/>
                </a:spcAft>
                <a:buNone/>
              </a:pPr>
              <a:r>
                <a:rPr lang="en-US" sz="1400" b="1" kern="1200" spc="-5" dirty="0">
                  <a:solidFill>
                    <a:schemeClr val="bg1"/>
                  </a:solidFill>
                  <a:latin typeface="Calibri"/>
                  <a:cs typeface="Calibri"/>
                </a:rPr>
                <a:t>In </a:t>
              </a:r>
              <a:r>
                <a:rPr lang="en-US" sz="1400" b="1" kern="1200" spc="-10" dirty="0">
                  <a:solidFill>
                    <a:schemeClr val="bg1"/>
                  </a:solidFill>
                  <a:latin typeface="Calibri"/>
                  <a:cs typeface="Calibri"/>
                </a:rPr>
                <a:t>cases</a:t>
              </a:r>
              <a:r>
                <a:rPr lang="en-US" sz="1400" b="1" kern="1200" spc="-5" dirty="0">
                  <a:solidFill>
                    <a:schemeClr val="bg1"/>
                  </a:solidFill>
                  <a:latin typeface="Calibri"/>
                  <a:cs typeface="Calibri"/>
                </a:rPr>
                <a:t> </a:t>
              </a:r>
              <a:r>
                <a:rPr lang="en-US" sz="1400" b="1" kern="1200" spc="-10" dirty="0">
                  <a:solidFill>
                    <a:schemeClr val="bg1"/>
                  </a:solidFill>
                  <a:latin typeface="Calibri"/>
                  <a:cs typeface="Calibri"/>
                </a:rPr>
                <a:t>of errors, </a:t>
              </a:r>
              <a:r>
                <a:rPr lang="en-US" sz="1400" b="1" kern="1200" spc="-5" dirty="0">
                  <a:solidFill>
                    <a:schemeClr val="bg1"/>
                  </a:solidFill>
                  <a:latin typeface="Calibri"/>
                  <a:cs typeface="Calibri"/>
                </a:rPr>
                <a:t>the </a:t>
              </a:r>
              <a:r>
                <a:rPr lang="en-US" sz="1400" b="1" kern="1200" dirty="0">
                  <a:solidFill>
                    <a:schemeClr val="bg1"/>
                  </a:solidFill>
                  <a:latin typeface="Calibri"/>
                  <a:cs typeface="Calibri"/>
                </a:rPr>
                <a:t> </a:t>
              </a:r>
              <a:r>
                <a:rPr lang="en-US" sz="1400" b="1" kern="1200" spc="-5" dirty="0">
                  <a:solidFill>
                    <a:schemeClr val="bg1"/>
                  </a:solidFill>
                  <a:latin typeface="Calibri"/>
                  <a:cs typeface="Calibri"/>
                </a:rPr>
                <a:t>smart </a:t>
              </a:r>
              <a:r>
                <a:rPr lang="en-US" sz="1400" b="1" kern="1200" spc="-10" dirty="0">
                  <a:solidFill>
                    <a:schemeClr val="bg1"/>
                  </a:solidFill>
                  <a:latin typeface="Calibri"/>
                  <a:cs typeface="Calibri"/>
                </a:rPr>
                <a:t>contract </a:t>
              </a:r>
              <a:r>
                <a:rPr lang="en-US" sz="1400" b="1" kern="1200" spc="-5" dirty="0">
                  <a:solidFill>
                    <a:schemeClr val="bg1"/>
                  </a:solidFill>
                  <a:latin typeface="Calibri"/>
                  <a:cs typeface="Calibri"/>
                </a:rPr>
                <a:t>triggers</a:t>
              </a:r>
              <a:r>
                <a:rPr lang="en-US" sz="1400" b="1" kern="1200" dirty="0">
                  <a:solidFill>
                    <a:schemeClr val="bg1"/>
                  </a:solidFill>
                  <a:latin typeface="Calibri"/>
                  <a:cs typeface="Calibri"/>
                </a:rPr>
                <a:t> </a:t>
              </a:r>
              <a:r>
                <a:rPr lang="en-US" sz="1400" b="1" kern="1200" spc="-5" dirty="0">
                  <a:solidFill>
                    <a:schemeClr val="bg1"/>
                  </a:solidFill>
                  <a:latin typeface="Calibri"/>
                  <a:cs typeface="Calibri"/>
                </a:rPr>
                <a:t>notifications </a:t>
              </a:r>
              <a:r>
                <a:rPr lang="en-US" sz="1400" b="1" kern="1200" spc="-15" dirty="0">
                  <a:solidFill>
                    <a:schemeClr val="bg1"/>
                  </a:solidFill>
                  <a:latin typeface="Calibri"/>
                  <a:cs typeface="Calibri"/>
                </a:rPr>
                <a:t>for </a:t>
              </a:r>
              <a:r>
                <a:rPr lang="en-US" sz="1400" b="1" kern="1200" spc="-5" dirty="0">
                  <a:solidFill>
                    <a:schemeClr val="bg1"/>
                  </a:solidFill>
                  <a:latin typeface="Calibri"/>
                  <a:cs typeface="Calibri"/>
                </a:rPr>
                <a:t>manual</a:t>
              </a:r>
              <a:r>
                <a:rPr lang="en-US" sz="1400" b="1" kern="1200" spc="-30" dirty="0">
                  <a:solidFill>
                    <a:schemeClr val="bg1"/>
                  </a:solidFill>
                  <a:latin typeface="Calibri"/>
                  <a:cs typeface="Calibri"/>
                </a:rPr>
                <a:t> </a:t>
              </a:r>
              <a:r>
                <a:rPr lang="en-US" sz="1400" b="1" kern="1200" spc="-10" dirty="0">
                  <a:solidFill>
                    <a:schemeClr val="bg1"/>
                  </a:solidFill>
                  <a:latin typeface="Calibri"/>
                  <a:cs typeface="Calibri"/>
                </a:rPr>
                <a:t>review </a:t>
              </a:r>
              <a:r>
                <a:rPr lang="en-US" sz="1400" b="1" kern="1200" spc="-5" dirty="0">
                  <a:solidFill>
                    <a:schemeClr val="bg1"/>
                  </a:solidFill>
                  <a:latin typeface="Calibri"/>
                  <a:cs typeface="Calibri"/>
                </a:rPr>
                <a:t>and resolution</a:t>
              </a:r>
              <a:r>
                <a:rPr lang="en-US" sz="1800" kern="1200" spc="-5" dirty="0">
                  <a:solidFill>
                    <a:srgbClr val="FFFFFF"/>
                  </a:solidFill>
                  <a:latin typeface="Calibri"/>
                  <a:cs typeface="Calibri"/>
                </a:rPr>
                <a:t>.</a:t>
              </a:r>
              <a:endParaRPr lang="en-US" sz="1800" kern="1200" dirty="0"/>
            </a:p>
          </p:txBody>
        </p:sp>
      </p:grpSp>
    </p:spTree>
    <p:extLst>
      <p:ext uri="{BB962C8B-B14F-4D97-AF65-F5344CB8AC3E}">
        <p14:creationId xmlns:p14="http://schemas.microsoft.com/office/powerpoint/2010/main" val="35648776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741461B-5A35-91DB-5B3F-D28BB45AE6C1}"/>
              </a:ext>
            </a:extLst>
          </p:cNvPr>
          <p:cNvSpPr txBox="1"/>
          <p:nvPr/>
        </p:nvSpPr>
        <p:spPr>
          <a:xfrm>
            <a:off x="3778764" y="95227"/>
            <a:ext cx="4986337" cy="461665"/>
          </a:xfrm>
          <a:prstGeom prst="rect">
            <a:avLst/>
          </a:prstGeom>
          <a:noFill/>
        </p:spPr>
        <p:txBody>
          <a:bodyPr wrap="square" rtlCol="0">
            <a:spAutoFit/>
          </a:bodyPr>
          <a:lstStyle/>
          <a:p>
            <a:pPr algn="ctr"/>
            <a:r>
              <a:rPr lang="en-US" sz="2400" b="1" dirty="0">
                <a:solidFill>
                  <a:schemeClr val="bg1"/>
                </a:solidFill>
                <a:latin typeface="Calibri" panose="020F0502020204030204" pitchFamily="34" charset="0"/>
                <a:cs typeface="Calibri" panose="020F0502020204030204" pitchFamily="34" charset="0"/>
              </a:rPr>
              <a:t>Software Layer Stack</a:t>
            </a:r>
          </a:p>
        </p:txBody>
      </p:sp>
      <p:sp>
        <p:nvSpPr>
          <p:cNvPr id="2" name="Rectangle: Rounded Corners 1">
            <a:extLst>
              <a:ext uri="{FF2B5EF4-FFF2-40B4-BE49-F238E27FC236}">
                <a16:creationId xmlns:a16="http://schemas.microsoft.com/office/drawing/2014/main" id="{42E7BD03-502C-659C-6EFD-B63C61830602}"/>
              </a:ext>
            </a:extLst>
          </p:cNvPr>
          <p:cNvSpPr/>
          <p:nvPr/>
        </p:nvSpPr>
        <p:spPr>
          <a:xfrm>
            <a:off x="3594490" y="4948586"/>
            <a:ext cx="8175656" cy="443753"/>
          </a:xfrm>
          <a:prstGeom prst="roundRect">
            <a:avLst>
              <a:gd name="adj" fmla="val 16009"/>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latin typeface="Calibri" panose="020F0502020204030204" pitchFamily="34" charset="0"/>
                <a:cs typeface="Calibri" panose="020F0502020204030204" pitchFamily="34" charset="0"/>
              </a:rPr>
              <a:t>Enterprise Blockchain</a:t>
            </a:r>
          </a:p>
        </p:txBody>
      </p:sp>
      <p:sp>
        <p:nvSpPr>
          <p:cNvPr id="5" name="Rectangle: Rounded Corners 4">
            <a:extLst>
              <a:ext uri="{FF2B5EF4-FFF2-40B4-BE49-F238E27FC236}">
                <a16:creationId xmlns:a16="http://schemas.microsoft.com/office/drawing/2014/main" id="{88EF48EE-040C-7AE7-F374-43EEC03747A1}"/>
              </a:ext>
            </a:extLst>
          </p:cNvPr>
          <p:cNvSpPr/>
          <p:nvPr/>
        </p:nvSpPr>
        <p:spPr>
          <a:xfrm>
            <a:off x="3594489" y="4305048"/>
            <a:ext cx="8175655" cy="411446"/>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latin typeface="Calibri" panose="020F0502020204030204" pitchFamily="34" charset="0"/>
                <a:cs typeface="Calibri" panose="020F0502020204030204" pitchFamily="34" charset="0"/>
              </a:rPr>
              <a:t>Health Care Provider Ledger (HCP Storage)</a:t>
            </a:r>
          </a:p>
        </p:txBody>
      </p:sp>
      <p:sp>
        <p:nvSpPr>
          <p:cNvPr id="7" name="Rectangle: Rounded Corners 6">
            <a:extLst>
              <a:ext uri="{FF2B5EF4-FFF2-40B4-BE49-F238E27FC236}">
                <a16:creationId xmlns:a16="http://schemas.microsoft.com/office/drawing/2014/main" id="{008F8BF1-6333-FBE7-E24C-E8688415DE54}"/>
              </a:ext>
            </a:extLst>
          </p:cNvPr>
          <p:cNvSpPr/>
          <p:nvPr/>
        </p:nvSpPr>
        <p:spPr>
          <a:xfrm>
            <a:off x="3594490" y="2897565"/>
            <a:ext cx="8175653" cy="441088"/>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latin typeface="Calibri" panose="020F0502020204030204" pitchFamily="34" charset="0"/>
                <a:cs typeface="Calibri" panose="020F0502020204030204" pitchFamily="34" charset="0"/>
              </a:rPr>
              <a:t>Smart Contract</a:t>
            </a:r>
          </a:p>
        </p:txBody>
      </p:sp>
      <p:sp>
        <p:nvSpPr>
          <p:cNvPr id="3" name="Rectangle: Rounded Corners 2">
            <a:extLst>
              <a:ext uri="{FF2B5EF4-FFF2-40B4-BE49-F238E27FC236}">
                <a16:creationId xmlns:a16="http://schemas.microsoft.com/office/drawing/2014/main" id="{DD8BBF5D-2051-26A6-B2D8-96D55A8FFDD0}"/>
              </a:ext>
            </a:extLst>
          </p:cNvPr>
          <p:cNvSpPr/>
          <p:nvPr/>
        </p:nvSpPr>
        <p:spPr>
          <a:xfrm>
            <a:off x="3594489" y="3838879"/>
            <a:ext cx="8175653" cy="414767"/>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latin typeface="Calibri" panose="020F0502020204030204" pitchFamily="34" charset="0"/>
                <a:cs typeface="Calibri" panose="020F0502020204030204" pitchFamily="34" charset="0"/>
              </a:rPr>
              <a:t>Platform Ledger (Storage)</a:t>
            </a:r>
          </a:p>
        </p:txBody>
      </p:sp>
      <p:sp>
        <p:nvSpPr>
          <p:cNvPr id="6" name="Rectangle: Rounded Corners 5">
            <a:extLst>
              <a:ext uri="{FF2B5EF4-FFF2-40B4-BE49-F238E27FC236}">
                <a16:creationId xmlns:a16="http://schemas.microsoft.com/office/drawing/2014/main" id="{8E4876A8-BAD8-47F4-8D63-27020EC89947}"/>
              </a:ext>
            </a:extLst>
          </p:cNvPr>
          <p:cNvSpPr/>
          <p:nvPr/>
        </p:nvSpPr>
        <p:spPr>
          <a:xfrm>
            <a:off x="3594488" y="1625190"/>
            <a:ext cx="8174094" cy="437490"/>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latin typeface="Calibri" panose="020F0502020204030204" pitchFamily="34" charset="0"/>
                <a:cs typeface="Calibri" panose="020F0502020204030204" pitchFamily="34" charset="0"/>
              </a:rPr>
              <a:t>Platform Interface</a:t>
            </a:r>
          </a:p>
        </p:txBody>
      </p:sp>
      <p:sp>
        <p:nvSpPr>
          <p:cNvPr id="13" name="Rectangle: Rounded Corners 12">
            <a:extLst>
              <a:ext uri="{FF2B5EF4-FFF2-40B4-BE49-F238E27FC236}">
                <a16:creationId xmlns:a16="http://schemas.microsoft.com/office/drawing/2014/main" id="{F4B4EE11-C801-330E-2A53-9AD98835F172}"/>
              </a:ext>
            </a:extLst>
          </p:cNvPr>
          <p:cNvSpPr/>
          <p:nvPr/>
        </p:nvSpPr>
        <p:spPr>
          <a:xfrm>
            <a:off x="7797317" y="2249669"/>
            <a:ext cx="3972827" cy="467123"/>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latin typeface="Calibri" panose="020F0502020204030204" pitchFamily="34" charset="0"/>
                <a:cs typeface="Calibri" panose="020F0502020204030204" pitchFamily="34" charset="0"/>
              </a:rPr>
              <a:t>Upload Health History Records</a:t>
            </a:r>
          </a:p>
        </p:txBody>
      </p:sp>
      <p:sp>
        <p:nvSpPr>
          <p:cNvPr id="15" name="Rectangle: Rounded Corners 14">
            <a:extLst>
              <a:ext uri="{FF2B5EF4-FFF2-40B4-BE49-F238E27FC236}">
                <a16:creationId xmlns:a16="http://schemas.microsoft.com/office/drawing/2014/main" id="{F67BB76E-A633-5D10-75B1-5BEE4D62EE58}"/>
              </a:ext>
            </a:extLst>
          </p:cNvPr>
          <p:cNvSpPr/>
          <p:nvPr/>
        </p:nvSpPr>
        <p:spPr>
          <a:xfrm>
            <a:off x="3594487" y="2247316"/>
            <a:ext cx="4151535" cy="461664"/>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sz="1400" b="1" dirty="0">
              <a:latin typeface="Calibri" panose="020F0502020204030204" pitchFamily="34" charset="0"/>
              <a:cs typeface="Calibri" panose="020F0502020204030204" pitchFamily="34" charset="0"/>
            </a:endParaRPr>
          </a:p>
          <a:p>
            <a:pPr algn="ctr"/>
            <a:r>
              <a:rPr lang="en-US" sz="1400" b="1" dirty="0">
                <a:latin typeface="Calibri" panose="020F0502020204030204" pitchFamily="34" charset="0"/>
                <a:cs typeface="Calibri" panose="020F0502020204030204" pitchFamily="34" charset="0"/>
              </a:rPr>
              <a:t>Select Insurance Plan</a:t>
            </a:r>
          </a:p>
          <a:p>
            <a:pPr algn="ctr"/>
            <a:endParaRPr lang="en-US" sz="1400" b="1" dirty="0">
              <a:latin typeface="Calibri" panose="020F0502020204030204" pitchFamily="34" charset="0"/>
              <a:cs typeface="Calibri" panose="020F0502020204030204" pitchFamily="34" charset="0"/>
            </a:endParaRPr>
          </a:p>
        </p:txBody>
      </p:sp>
      <p:sp>
        <p:nvSpPr>
          <p:cNvPr id="17" name="Rectangle: Rounded Corners 16">
            <a:extLst>
              <a:ext uri="{FF2B5EF4-FFF2-40B4-BE49-F238E27FC236}">
                <a16:creationId xmlns:a16="http://schemas.microsoft.com/office/drawing/2014/main" id="{2DB50E83-B2D2-BB08-3D8B-12AD42B14A25}"/>
              </a:ext>
            </a:extLst>
          </p:cNvPr>
          <p:cNvSpPr/>
          <p:nvPr/>
        </p:nvSpPr>
        <p:spPr>
          <a:xfrm>
            <a:off x="3594489" y="1158494"/>
            <a:ext cx="8174093" cy="402015"/>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latin typeface="Calibri" panose="020F0502020204030204" pitchFamily="34" charset="0"/>
                <a:cs typeface="Calibri" panose="020F0502020204030204" pitchFamily="34" charset="0"/>
              </a:rPr>
              <a:t>Dock Wallet (Create Digital ID)</a:t>
            </a:r>
          </a:p>
        </p:txBody>
      </p:sp>
      <p:sp>
        <p:nvSpPr>
          <p:cNvPr id="18" name="Rectangle: Rounded Corners 17">
            <a:extLst>
              <a:ext uri="{FF2B5EF4-FFF2-40B4-BE49-F238E27FC236}">
                <a16:creationId xmlns:a16="http://schemas.microsoft.com/office/drawing/2014/main" id="{C4796814-01F8-44C5-3797-0FBAA249C23C}"/>
              </a:ext>
            </a:extLst>
          </p:cNvPr>
          <p:cNvSpPr/>
          <p:nvPr/>
        </p:nvSpPr>
        <p:spPr>
          <a:xfrm>
            <a:off x="3594490" y="5423774"/>
            <a:ext cx="4151533" cy="461664"/>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latin typeface="Calibri" panose="020F0502020204030204" pitchFamily="34" charset="0"/>
                <a:cs typeface="Calibri" panose="020F0502020204030204" pitchFamily="34" charset="0"/>
              </a:rPr>
              <a:t>Doctors &amp; Medical Labs</a:t>
            </a:r>
          </a:p>
        </p:txBody>
      </p:sp>
      <p:sp>
        <p:nvSpPr>
          <p:cNvPr id="19" name="Rectangle: Rounded Corners 18">
            <a:extLst>
              <a:ext uri="{FF2B5EF4-FFF2-40B4-BE49-F238E27FC236}">
                <a16:creationId xmlns:a16="http://schemas.microsoft.com/office/drawing/2014/main" id="{98607C20-9F9C-285A-5752-E32D04105997}"/>
              </a:ext>
            </a:extLst>
          </p:cNvPr>
          <p:cNvSpPr/>
          <p:nvPr/>
        </p:nvSpPr>
        <p:spPr>
          <a:xfrm>
            <a:off x="7776793" y="5423774"/>
            <a:ext cx="3993351" cy="468736"/>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latin typeface="Calibri" panose="020F0502020204030204" pitchFamily="34" charset="0"/>
                <a:cs typeface="Calibri" panose="020F0502020204030204" pitchFamily="34" charset="0"/>
              </a:rPr>
              <a:t>Insurance Companies</a:t>
            </a:r>
          </a:p>
        </p:txBody>
      </p:sp>
      <p:cxnSp>
        <p:nvCxnSpPr>
          <p:cNvPr id="20" name="Straight Connector 19">
            <a:extLst>
              <a:ext uri="{FF2B5EF4-FFF2-40B4-BE49-F238E27FC236}">
                <a16:creationId xmlns:a16="http://schemas.microsoft.com/office/drawing/2014/main" id="{7F7A8611-A247-528B-B087-ED4D224C3AF5}"/>
              </a:ext>
            </a:extLst>
          </p:cNvPr>
          <p:cNvCxnSpPr>
            <a:cxnSpLocks/>
          </p:cNvCxnSpPr>
          <p:nvPr/>
        </p:nvCxnSpPr>
        <p:spPr>
          <a:xfrm flipH="1" flipV="1">
            <a:off x="781695" y="2136946"/>
            <a:ext cx="10988449" cy="28394"/>
          </a:xfrm>
          <a:prstGeom prst="line">
            <a:avLst/>
          </a:prstGeom>
          <a:ln w="38100"/>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C1A96AA8-0E29-8766-0211-3D74CC4D66A3}"/>
              </a:ext>
            </a:extLst>
          </p:cNvPr>
          <p:cNvCxnSpPr>
            <a:cxnSpLocks/>
          </p:cNvCxnSpPr>
          <p:nvPr/>
        </p:nvCxnSpPr>
        <p:spPr>
          <a:xfrm flipV="1">
            <a:off x="3093427" y="1090246"/>
            <a:ext cx="0" cy="5205836"/>
          </a:xfrm>
          <a:prstGeom prst="line">
            <a:avLst/>
          </a:prstGeom>
          <a:ln w="38100"/>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70D05B49-7002-C314-8BC8-21D1A9AA3526}"/>
              </a:ext>
            </a:extLst>
          </p:cNvPr>
          <p:cNvCxnSpPr>
            <a:cxnSpLocks/>
          </p:cNvCxnSpPr>
          <p:nvPr/>
        </p:nvCxnSpPr>
        <p:spPr>
          <a:xfrm flipH="1" flipV="1">
            <a:off x="738143" y="2803038"/>
            <a:ext cx="11032001" cy="8668"/>
          </a:xfrm>
          <a:prstGeom prst="line">
            <a:avLst/>
          </a:prstGeom>
          <a:ln w="38100"/>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DC45BB56-D4EC-A958-941A-083E6A1660FB}"/>
              </a:ext>
            </a:extLst>
          </p:cNvPr>
          <p:cNvCxnSpPr>
            <a:cxnSpLocks/>
          </p:cNvCxnSpPr>
          <p:nvPr/>
        </p:nvCxnSpPr>
        <p:spPr>
          <a:xfrm flipH="1">
            <a:off x="781695" y="4825252"/>
            <a:ext cx="10988449" cy="18215"/>
          </a:xfrm>
          <a:prstGeom prst="line">
            <a:avLst/>
          </a:prstGeom>
          <a:ln w="38100"/>
        </p:spPr>
        <p:style>
          <a:lnRef idx="1">
            <a:schemeClr val="dk1"/>
          </a:lnRef>
          <a:fillRef idx="0">
            <a:schemeClr val="dk1"/>
          </a:fillRef>
          <a:effectRef idx="0">
            <a:schemeClr val="dk1"/>
          </a:effectRef>
          <a:fontRef idx="minor">
            <a:schemeClr val="tx1"/>
          </a:fontRef>
        </p:style>
      </p:cxnSp>
      <p:sp>
        <p:nvSpPr>
          <p:cNvPr id="37" name="Flowchart: Process 36">
            <a:extLst>
              <a:ext uri="{FF2B5EF4-FFF2-40B4-BE49-F238E27FC236}">
                <a16:creationId xmlns:a16="http://schemas.microsoft.com/office/drawing/2014/main" id="{259232AA-BC8A-080E-90D6-C896DB968CB0}"/>
              </a:ext>
            </a:extLst>
          </p:cNvPr>
          <p:cNvSpPr/>
          <p:nvPr/>
        </p:nvSpPr>
        <p:spPr>
          <a:xfrm>
            <a:off x="625351" y="1480455"/>
            <a:ext cx="2307980" cy="364690"/>
          </a:xfrm>
          <a:prstGeom prst="flowChartProcess">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b="1" dirty="0">
                <a:latin typeface="Calibri" panose="020F0502020204030204" pitchFamily="34" charset="0"/>
                <a:cs typeface="Calibri" panose="020F0502020204030204" pitchFamily="34" charset="0"/>
              </a:rPr>
              <a:t>Access Layer</a:t>
            </a:r>
          </a:p>
        </p:txBody>
      </p:sp>
      <p:sp>
        <p:nvSpPr>
          <p:cNvPr id="38" name="TextBox 37">
            <a:extLst>
              <a:ext uri="{FF2B5EF4-FFF2-40B4-BE49-F238E27FC236}">
                <a16:creationId xmlns:a16="http://schemas.microsoft.com/office/drawing/2014/main" id="{9614A7EC-4DBC-73B6-6604-B8662086CE4E}"/>
              </a:ext>
            </a:extLst>
          </p:cNvPr>
          <p:cNvSpPr txBox="1"/>
          <p:nvPr/>
        </p:nvSpPr>
        <p:spPr>
          <a:xfrm>
            <a:off x="625351" y="2329511"/>
            <a:ext cx="2307981" cy="369332"/>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en-US" b="1" dirty="0">
                <a:latin typeface="Calibri" panose="020F0502020204030204" pitchFamily="34" charset="0"/>
                <a:cs typeface="Calibri" panose="020F0502020204030204" pitchFamily="34" charset="0"/>
              </a:rPr>
              <a:t>Application Layer</a:t>
            </a:r>
          </a:p>
        </p:txBody>
      </p:sp>
      <p:sp>
        <p:nvSpPr>
          <p:cNvPr id="39" name="TextBox 38">
            <a:extLst>
              <a:ext uri="{FF2B5EF4-FFF2-40B4-BE49-F238E27FC236}">
                <a16:creationId xmlns:a16="http://schemas.microsoft.com/office/drawing/2014/main" id="{6EA85D8B-88E4-97BA-3B90-8B4D1D0F35EA}"/>
              </a:ext>
            </a:extLst>
          </p:cNvPr>
          <p:cNvSpPr txBox="1"/>
          <p:nvPr/>
        </p:nvSpPr>
        <p:spPr>
          <a:xfrm>
            <a:off x="625353" y="3590731"/>
            <a:ext cx="2307981" cy="369332"/>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en-US" b="1" dirty="0">
                <a:latin typeface="Calibri" panose="020F0502020204030204" pitchFamily="34" charset="0"/>
                <a:cs typeface="Calibri" panose="020F0502020204030204" pitchFamily="34" charset="0"/>
              </a:rPr>
              <a:t>Protocol Layer</a:t>
            </a:r>
          </a:p>
        </p:txBody>
      </p:sp>
      <p:sp>
        <p:nvSpPr>
          <p:cNvPr id="40" name="TextBox 39">
            <a:extLst>
              <a:ext uri="{FF2B5EF4-FFF2-40B4-BE49-F238E27FC236}">
                <a16:creationId xmlns:a16="http://schemas.microsoft.com/office/drawing/2014/main" id="{1C3F73D3-BC53-8B27-74BF-E9930B9472C3}"/>
              </a:ext>
            </a:extLst>
          </p:cNvPr>
          <p:cNvSpPr txBox="1"/>
          <p:nvPr/>
        </p:nvSpPr>
        <p:spPr>
          <a:xfrm>
            <a:off x="625352" y="5207673"/>
            <a:ext cx="2307981" cy="369332"/>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en-US" b="1" dirty="0">
                <a:latin typeface="Calibri" panose="020F0502020204030204" pitchFamily="34" charset="0"/>
                <a:cs typeface="Calibri" panose="020F0502020204030204" pitchFamily="34" charset="0"/>
              </a:rPr>
              <a:t>Blockchain Layer</a:t>
            </a:r>
          </a:p>
        </p:txBody>
      </p:sp>
      <p:sp>
        <p:nvSpPr>
          <p:cNvPr id="25" name="Rectangle: Rounded Corners 24">
            <a:extLst>
              <a:ext uri="{FF2B5EF4-FFF2-40B4-BE49-F238E27FC236}">
                <a16:creationId xmlns:a16="http://schemas.microsoft.com/office/drawing/2014/main" id="{D4A699C3-9035-7179-36B1-213DE25D003F}"/>
              </a:ext>
            </a:extLst>
          </p:cNvPr>
          <p:cNvSpPr/>
          <p:nvPr/>
        </p:nvSpPr>
        <p:spPr>
          <a:xfrm>
            <a:off x="9871008" y="3373743"/>
            <a:ext cx="1900698" cy="414767"/>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latin typeface="Calibri" panose="020F0502020204030204" pitchFamily="34" charset="0"/>
                <a:cs typeface="Calibri" panose="020F0502020204030204" pitchFamily="34" charset="0"/>
              </a:rPr>
              <a:t>Verify Medical Bills</a:t>
            </a:r>
          </a:p>
        </p:txBody>
      </p:sp>
      <p:sp>
        <p:nvSpPr>
          <p:cNvPr id="28" name="Rectangle: Rounded Corners 27">
            <a:extLst>
              <a:ext uri="{FF2B5EF4-FFF2-40B4-BE49-F238E27FC236}">
                <a16:creationId xmlns:a16="http://schemas.microsoft.com/office/drawing/2014/main" id="{73B22C7C-06AB-4CE3-7D0C-5E6389645C83}"/>
              </a:ext>
            </a:extLst>
          </p:cNvPr>
          <p:cNvSpPr/>
          <p:nvPr/>
        </p:nvSpPr>
        <p:spPr>
          <a:xfrm>
            <a:off x="7833946" y="3368408"/>
            <a:ext cx="2000433" cy="414766"/>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latin typeface="Calibri" panose="020F0502020204030204" pitchFamily="34" charset="0"/>
                <a:cs typeface="Calibri" panose="020F0502020204030204" pitchFamily="34" charset="0"/>
              </a:rPr>
              <a:t>Eligibility for Coverage</a:t>
            </a:r>
          </a:p>
        </p:txBody>
      </p:sp>
      <p:sp>
        <p:nvSpPr>
          <p:cNvPr id="29" name="Rectangle: Rounded Corners 28">
            <a:extLst>
              <a:ext uri="{FF2B5EF4-FFF2-40B4-BE49-F238E27FC236}">
                <a16:creationId xmlns:a16="http://schemas.microsoft.com/office/drawing/2014/main" id="{22390808-C35B-DE5E-C1C1-117DDCD85752}"/>
              </a:ext>
            </a:extLst>
          </p:cNvPr>
          <p:cNvSpPr/>
          <p:nvPr/>
        </p:nvSpPr>
        <p:spPr>
          <a:xfrm>
            <a:off x="3594490" y="3372406"/>
            <a:ext cx="1980392" cy="420555"/>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latin typeface="Calibri" panose="020F0502020204030204" pitchFamily="34" charset="0"/>
                <a:cs typeface="Calibri" panose="020F0502020204030204" pitchFamily="34" charset="0"/>
              </a:rPr>
              <a:t>Identity Verification</a:t>
            </a:r>
          </a:p>
        </p:txBody>
      </p:sp>
      <p:sp>
        <p:nvSpPr>
          <p:cNvPr id="30" name="Rectangle: Rounded Corners 29">
            <a:extLst>
              <a:ext uri="{FF2B5EF4-FFF2-40B4-BE49-F238E27FC236}">
                <a16:creationId xmlns:a16="http://schemas.microsoft.com/office/drawing/2014/main" id="{2E6DB00C-F940-B323-6273-0916824A5500}"/>
              </a:ext>
            </a:extLst>
          </p:cNvPr>
          <p:cNvSpPr/>
          <p:nvPr/>
        </p:nvSpPr>
        <p:spPr>
          <a:xfrm>
            <a:off x="5611511" y="3375834"/>
            <a:ext cx="2185806" cy="417646"/>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latin typeface="Calibri" panose="020F0502020204030204" pitchFamily="34" charset="0"/>
                <a:cs typeface="Calibri" panose="020F0502020204030204" pitchFamily="34" charset="0"/>
              </a:rPr>
              <a:t>Validity of Insurance</a:t>
            </a:r>
          </a:p>
        </p:txBody>
      </p:sp>
    </p:spTree>
    <p:extLst>
      <p:ext uri="{BB962C8B-B14F-4D97-AF65-F5344CB8AC3E}">
        <p14:creationId xmlns:p14="http://schemas.microsoft.com/office/powerpoint/2010/main" val="9841426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594C80C-A9EF-EA84-D6C0-1D5EBEB7B524}"/>
              </a:ext>
            </a:extLst>
          </p:cNvPr>
          <p:cNvSpPr txBox="1"/>
          <p:nvPr/>
        </p:nvSpPr>
        <p:spPr>
          <a:xfrm>
            <a:off x="2299880" y="266095"/>
            <a:ext cx="7518705" cy="461665"/>
          </a:xfrm>
          <a:prstGeom prst="rect">
            <a:avLst/>
          </a:prstGeom>
          <a:noFill/>
        </p:spPr>
        <p:txBody>
          <a:bodyPr wrap="square" rtlCol="0">
            <a:spAutoFit/>
          </a:bodyPr>
          <a:lstStyle/>
          <a:p>
            <a:pPr algn="ctr"/>
            <a:r>
              <a:rPr lang="en-US" sz="2400" b="1" dirty="0">
                <a:solidFill>
                  <a:schemeClr val="bg1"/>
                </a:solidFill>
                <a:latin typeface="Calibri" panose="020F0502020204030204" pitchFamily="34" charset="0"/>
                <a:cs typeface="Calibri" panose="020F0502020204030204" pitchFamily="34" charset="0"/>
              </a:rPr>
              <a:t>Blockchain Architecture</a:t>
            </a:r>
          </a:p>
        </p:txBody>
      </p:sp>
      <p:pic>
        <p:nvPicPr>
          <p:cNvPr id="8" name="Graphic 7" descr="Badge Tick with solid fill">
            <a:extLst>
              <a:ext uri="{FF2B5EF4-FFF2-40B4-BE49-F238E27FC236}">
                <a16:creationId xmlns:a16="http://schemas.microsoft.com/office/drawing/2014/main" id="{53425E0B-6E55-C490-9A20-0BF2FCD3704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589660" y="3292270"/>
            <a:ext cx="350062" cy="350062"/>
          </a:xfrm>
          <a:prstGeom prst="rect">
            <a:avLst/>
          </a:prstGeom>
        </p:spPr>
      </p:pic>
      <p:pic>
        <p:nvPicPr>
          <p:cNvPr id="12" name="Graphic 11" descr="Paper outline">
            <a:extLst>
              <a:ext uri="{FF2B5EF4-FFF2-40B4-BE49-F238E27FC236}">
                <a16:creationId xmlns:a16="http://schemas.microsoft.com/office/drawing/2014/main" id="{61C174BC-3B8D-142C-74C7-B2B2E2A11A8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363331" y="3015476"/>
            <a:ext cx="827048" cy="827048"/>
          </a:xfrm>
          <a:prstGeom prst="rect">
            <a:avLst/>
          </a:prstGeom>
        </p:spPr>
      </p:pic>
      <p:pic>
        <p:nvPicPr>
          <p:cNvPr id="14" name="Graphic 13" descr="Database with solid fill">
            <a:extLst>
              <a:ext uri="{FF2B5EF4-FFF2-40B4-BE49-F238E27FC236}">
                <a16:creationId xmlns:a16="http://schemas.microsoft.com/office/drawing/2014/main" id="{644116F0-D7A9-9B5F-E1B3-B6F7743033D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396625" y="4581518"/>
            <a:ext cx="844579" cy="844579"/>
          </a:xfrm>
          <a:prstGeom prst="rect">
            <a:avLst/>
          </a:prstGeom>
        </p:spPr>
      </p:pic>
      <p:pic>
        <p:nvPicPr>
          <p:cNvPr id="16" name="Graphic 15" descr="Database outline">
            <a:extLst>
              <a:ext uri="{FF2B5EF4-FFF2-40B4-BE49-F238E27FC236}">
                <a16:creationId xmlns:a16="http://schemas.microsoft.com/office/drawing/2014/main" id="{4A22A9D9-C4D6-43E5-7866-832AEB9CD96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416586" y="1536246"/>
            <a:ext cx="804664" cy="804664"/>
          </a:xfrm>
          <a:prstGeom prst="rect">
            <a:avLst/>
          </a:prstGeom>
        </p:spPr>
      </p:pic>
      <p:pic>
        <p:nvPicPr>
          <p:cNvPr id="18" name="Graphic 17" descr="Monitor outline">
            <a:extLst>
              <a:ext uri="{FF2B5EF4-FFF2-40B4-BE49-F238E27FC236}">
                <a16:creationId xmlns:a16="http://schemas.microsoft.com/office/drawing/2014/main" id="{C76C9A51-64E2-3410-0AC8-D72B78891837}"/>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953817" y="1473863"/>
            <a:ext cx="844219" cy="844219"/>
          </a:xfrm>
          <a:prstGeom prst="rect">
            <a:avLst/>
          </a:prstGeom>
        </p:spPr>
      </p:pic>
      <p:pic>
        <p:nvPicPr>
          <p:cNvPr id="20" name="Graphic 19" descr="Group of men outline">
            <a:extLst>
              <a:ext uri="{FF2B5EF4-FFF2-40B4-BE49-F238E27FC236}">
                <a16:creationId xmlns:a16="http://schemas.microsoft.com/office/drawing/2014/main" id="{C8334E48-7007-FE1D-76FE-8C3F6F6AAFF7}"/>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347230" y="1508953"/>
            <a:ext cx="774037" cy="774037"/>
          </a:xfrm>
          <a:prstGeom prst="rect">
            <a:avLst/>
          </a:prstGeom>
        </p:spPr>
      </p:pic>
      <p:sp>
        <p:nvSpPr>
          <p:cNvPr id="22" name="Rectangle: Rounded Corners 21">
            <a:extLst>
              <a:ext uri="{FF2B5EF4-FFF2-40B4-BE49-F238E27FC236}">
                <a16:creationId xmlns:a16="http://schemas.microsoft.com/office/drawing/2014/main" id="{2C0274F4-972F-274D-4487-A44C24D53C71}"/>
              </a:ext>
            </a:extLst>
          </p:cNvPr>
          <p:cNvSpPr/>
          <p:nvPr/>
        </p:nvSpPr>
        <p:spPr>
          <a:xfrm>
            <a:off x="2707628" y="1221845"/>
            <a:ext cx="1238251" cy="284625"/>
          </a:xfrm>
          <a:prstGeom prst="roundRect">
            <a:avLst/>
          </a:prstGeom>
          <a:ln w="38100"/>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sz="1200" dirty="0">
                <a:ln>
                  <a:solidFill>
                    <a:schemeClr val="bg1"/>
                  </a:solidFill>
                </a:ln>
                <a:solidFill>
                  <a:schemeClr val="bg1"/>
                </a:solidFill>
                <a:latin typeface="Calibri" panose="020F0502020204030204" pitchFamily="34" charset="0"/>
                <a:cs typeface="Calibri" panose="020F0502020204030204" pitchFamily="34" charset="0"/>
              </a:rPr>
              <a:t>Claim Insurance</a:t>
            </a:r>
          </a:p>
        </p:txBody>
      </p:sp>
      <p:cxnSp>
        <p:nvCxnSpPr>
          <p:cNvPr id="24" name="Straight Arrow Connector 23">
            <a:extLst>
              <a:ext uri="{FF2B5EF4-FFF2-40B4-BE49-F238E27FC236}">
                <a16:creationId xmlns:a16="http://schemas.microsoft.com/office/drawing/2014/main" id="{28EDF098-D599-CA4D-2AE4-1F6830CE7501}"/>
              </a:ext>
            </a:extLst>
          </p:cNvPr>
          <p:cNvCxnSpPr>
            <a:cxnSpLocks/>
          </p:cNvCxnSpPr>
          <p:nvPr/>
        </p:nvCxnSpPr>
        <p:spPr>
          <a:xfrm>
            <a:off x="1270488" y="1812394"/>
            <a:ext cx="1611223"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27" name="TextBox 26">
            <a:extLst>
              <a:ext uri="{FF2B5EF4-FFF2-40B4-BE49-F238E27FC236}">
                <a16:creationId xmlns:a16="http://schemas.microsoft.com/office/drawing/2014/main" id="{86010EB0-F5CB-AF10-4E9A-69C7B344ECDD}"/>
              </a:ext>
            </a:extLst>
          </p:cNvPr>
          <p:cNvSpPr txBox="1"/>
          <p:nvPr/>
        </p:nvSpPr>
        <p:spPr>
          <a:xfrm>
            <a:off x="476244" y="1259247"/>
            <a:ext cx="844219" cy="276999"/>
          </a:xfrm>
          <a:prstGeom prst="rect">
            <a:avLst/>
          </a:prstGeom>
          <a:noFill/>
        </p:spPr>
        <p:txBody>
          <a:bodyPr wrap="square" rtlCol="0">
            <a:spAutoFit/>
          </a:bodyPr>
          <a:lstStyle/>
          <a:p>
            <a:r>
              <a:rPr lang="en-US" sz="1200" b="1" dirty="0">
                <a:solidFill>
                  <a:schemeClr val="bg1"/>
                </a:solidFill>
                <a:latin typeface="Calibri" panose="020F0502020204030204" pitchFamily="34" charset="0"/>
                <a:cs typeface="Calibri" panose="020F0502020204030204" pitchFamily="34" charset="0"/>
              </a:rPr>
              <a:t>User</a:t>
            </a:r>
          </a:p>
        </p:txBody>
      </p:sp>
      <p:sp>
        <p:nvSpPr>
          <p:cNvPr id="28" name="TextBox 27">
            <a:extLst>
              <a:ext uri="{FF2B5EF4-FFF2-40B4-BE49-F238E27FC236}">
                <a16:creationId xmlns:a16="http://schemas.microsoft.com/office/drawing/2014/main" id="{AB4E345B-54F1-E21A-9C77-A37A75CF696C}"/>
              </a:ext>
            </a:extLst>
          </p:cNvPr>
          <p:cNvSpPr txBox="1"/>
          <p:nvPr/>
        </p:nvSpPr>
        <p:spPr>
          <a:xfrm>
            <a:off x="6810559" y="1316226"/>
            <a:ext cx="1672859" cy="276999"/>
          </a:xfrm>
          <a:prstGeom prst="rect">
            <a:avLst/>
          </a:prstGeom>
          <a:noFill/>
        </p:spPr>
        <p:txBody>
          <a:bodyPr wrap="square" rtlCol="0">
            <a:spAutoFit/>
          </a:bodyPr>
          <a:lstStyle/>
          <a:p>
            <a:pPr lvl="1"/>
            <a:r>
              <a:rPr lang="en-US" sz="1200" b="1" dirty="0">
                <a:solidFill>
                  <a:schemeClr val="bg1"/>
                </a:solidFill>
                <a:latin typeface="Calibri" panose="020F0502020204030204" pitchFamily="34" charset="0"/>
                <a:cs typeface="Calibri" panose="020F0502020204030204" pitchFamily="34" charset="0"/>
              </a:rPr>
              <a:t>Platform Ledger</a:t>
            </a:r>
          </a:p>
        </p:txBody>
      </p:sp>
      <p:sp>
        <p:nvSpPr>
          <p:cNvPr id="29" name="TextBox 28">
            <a:extLst>
              <a:ext uri="{FF2B5EF4-FFF2-40B4-BE49-F238E27FC236}">
                <a16:creationId xmlns:a16="http://schemas.microsoft.com/office/drawing/2014/main" id="{5E0AA560-5B2A-5BED-86D6-283F3F23A690}"/>
              </a:ext>
            </a:extLst>
          </p:cNvPr>
          <p:cNvSpPr txBox="1"/>
          <p:nvPr/>
        </p:nvSpPr>
        <p:spPr>
          <a:xfrm>
            <a:off x="2524583" y="2247900"/>
            <a:ext cx="1751532" cy="461665"/>
          </a:xfrm>
          <a:prstGeom prst="rect">
            <a:avLst/>
          </a:prstGeom>
          <a:noFill/>
        </p:spPr>
        <p:txBody>
          <a:bodyPr wrap="square" rtlCol="0">
            <a:spAutoFit/>
          </a:bodyPr>
          <a:lstStyle/>
          <a:p>
            <a:pPr algn="ctr"/>
            <a:r>
              <a:rPr lang="en-US" sz="1200" dirty="0">
                <a:solidFill>
                  <a:schemeClr val="bg1"/>
                </a:solidFill>
                <a:latin typeface="Calibri" panose="020F0502020204030204" pitchFamily="34" charset="0"/>
                <a:cs typeface="Calibri" panose="020F0502020204030204" pitchFamily="34" charset="0"/>
              </a:rPr>
              <a:t>Select Insurance Plan</a:t>
            </a:r>
          </a:p>
          <a:p>
            <a:pPr algn="ctr"/>
            <a:r>
              <a:rPr lang="en-US" sz="1200" dirty="0">
                <a:solidFill>
                  <a:schemeClr val="bg1"/>
                </a:solidFill>
                <a:latin typeface="Calibri" panose="020F0502020204030204" pitchFamily="34" charset="0"/>
                <a:cs typeface="Calibri" panose="020F0502020204030204" pitchFamily="34" charset="0"/>
              </a:rPr>
              <a:t>Upload EHR</a:t>
            </a:r>
          </a:p>
        </p:txBody>
      </p:sp>
      <p:sp>
        <p:nvSpPr>
          <p:cNvPr id="30" name="TextBox 29">
            <a:extLst>
              <a:ext uri="{FF2B5EF4-FFF2-40B4-BE49-F238E27FC236}">
                <a16:creationId xmlns:a16="http://schemas.microsoft.com/office/drawing/2014/main" id="{23937340-D73A-1559-27A6-853AB0FD95A3}"/>
              </a:ext>
            </a:extLst>
          </p:cNvPr>
          <p:cNvSpPr txBox="1"/>
          <p:nvPr/>
        </p:nvSpPr>
        <p:spPr>
          <a:xfrm>
            <a:off x="7100541" y="2318082"/>
            <a:ext cx="1751532" cy="830997"/>
          </a:xfrm>
          <a:prstGeom prst="rect">
            <a:avLst/>
          </a:prstGeom>
          <a:noFill/>
        </p:spPr>
        <p:txBody>
          <a:bodyPr wrap="square" rtlCol="0">
            <a:spAutoFit/>
          </a:bodyPr>
          <a:lstStyle/>
          <a:p>
            <a:pPr algn="ctr"/>
            <a:r>
              <a:rPr lang="en-US" sz="1200" dirty="0">
                <a:solidFill>
                  <a:schemeClr val="bg1"/>
                </a:solidFill>
                <a:latin typeface="Calibri" panose="020F0502020204030204" pitchFamily="34" charset="0"/>
                <a:cs typeface="Calibri" panose="020F0502020204030204" pitchFamily="34" charset="0"/>
              </a:rPr>
              <a:t>Decentralized ID Insurance &amp; Coverage details</a:t>
            </a:r>
          </a:p>
          <a:p>
            <a:pPr algn="ctr"/>
            <a:r>
              <a:rPr lang="en-US" sz="1200" dirty="0">
                <a:solidFill>
                  <a:schemeClr val="bg1"/>
                </a:solidFill>
                <a:latin typeface="Calibri" panose="020F0502020204030204" pitchFamily="34" charset="0"/>
                <a:cs typeface="Calibri" panose="020F0502020204030204" pitchFamily="34" charset="0"/>
              </a:rPr>
              <a:t>EHR</a:t>
            </a:r>
          </a:p>
        </p:txBody>
      </p:sp>
      <p:pic>
        <p:nvPicPr>
          <p:cNvPr id="32" name="Graphic 31" descr="Hospital outline">
            <a:extLst>
              <a:ext uri="{FF2B5EF4-FFF2-40B4-BE49-F238E27FC236}">
                <a16:creationId xmlns:a16="http://schemas.microsoft.com/office/drawing/2014/main" id="{9F3B8D4D-ABA4-A1FD-94F3-23A8E8F0A592}"/>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2881711" y="4441015"/>
            <a:ext cx="988430" cy="988430"/>
          </a:xfrm>
          <a:prstGeom prst="rect">
            <a:avLst/>
          </a:prstGeom>
        </p:spPr>
      </p:pic>
      <p:sp>
        <p:nvSpPr>
          <p:cNvPr id="33" name="TextBox 32">
            <a:extLst>
              <a:ext uri="{FF2B5EF4-FFF2-40B4-BE49-F238E27FC236}">
                <a16:creationId xmlns:a16="http://schemas.microsoft.com/office/drawing/2014/main" id="{A2C66E14-2BF9-6D52-70DA-0F7EE23DF89E}"/>
              </a:ext>
            </a:extLst>
          </p:cNvPr>
          <p:cNvSpPr txBox="1"/>
          <p:nvPr/>
        </p:nvSpPr>
        <p:spPr>
          <a:xfrm>
            <a:off x="2464203" y="4154009"/>
            <a:ext cx="1884255" cy="461665"/>
          </a:xfrm>
          <a:prstGeom prst="rect">
            <a:avLst/>
          </a:prstGeom>
          <a:noFill/>
        </p:spPr>
        <p:txBody>
          <a:bodyPr wrap="square" rtlCol="0">
            <a:spAutoFit/>
          </a:bodyPr>
          <a:lstStyle/>
          <a:p>
            <a:pPr algn="ctr"/>
            <a:r>
              <a:rPr lang="en-US" sz="1200" b="1" dirty="0">
                <a:solidFill>
                  <a:schemeClr val="bg1"/>
                </a:solidFill>
                <a:latin typeface="Calibri" panose="020F0502020204030204" pitchFamily="34" charset="0"/>
                <a:cs typeface="Calibri" panose="020F0502020204030204" pitchFamily="34" charset="0"/>
              </a:rPr>
              <a:t>Health Care Provider</a:t>
            </a:r>
          </a:p>
          <a:p>
            <a:pPr algn="ctr"/>
            <a:r>
              <a:rPr lang="en-US" sz="1200" b="1" dirty="0">
                <a:solidFill>
                  <a:schemeClr val="bg1"/>
                </a:solidFill>
                <a:latin typeface="Calibri" panose="020F0502020204030204" pitchFamily="34" charset="0"/>
                <a:cs typeface="Calibri" panose="020F0502020204030204" pitchFamily="34" charset="0"/>
              </a:rPr>
              <a:t>(Doctors, Labs, Hospitals)</a:t>
            </a:r>
          </a:p>
        </p:txBody>
      </p:sp>
      <p:sp>
        <p:nvSpPr>
          <p:cNvPr id="34" name="TextBox 33">
            <a:extLst>
              <a:ext uri="{FF2B5EF4-FFF2-40B4-BE49-F238E27FC236}">
                <a16:creationId xmlns:a16="http://schemas.microsoft.com/office/drawing/2014/main" id="{0EEAE964-6F86-16E8-33DC-DF1B2F1AA6E8}"/>
              </a:ext>
            </a:extLst>
          </p:cNvPr>
          <p:cNvSpPr txBox="1"/>
          <p:nvPr/>
        </p:nvSpPr>
        <p:spPr>
          <a:xfrm>
            <a:off x="7215339" y="4406804"/>
            <a:ext cx="1152525" cy="276999"/>
          </a:xfrm>
          <a:prstGeom prst="rect">
            <a:avLst/>
          </a:prstGeom>
          <a:noFill/>
        </p:spPr>
        <p:txBody>
          <a:bodyPr wrap="square" rtlCol="0">
            <a:spAutoFit/>
          </a:bodyPr>
          <a:lstStyle/>
          <a:p>
            <a:pPr algn="ctr"/>
            <a:r>
              <a:rPr lang="en-US" sz="1200" b="1" dirty="0">
                <a:solidFill>
                  <a:schemeClr val="bg1"/>
                </a:solidFill>
                <a:latin typeface="Calibri" panose="020F0502020204030204" pitchFamily="34" charset="0"/>
                <a:cs typeface="Calibri" panose="020F0502020204030204" pitchFamily="34" charset="0"/>
              </a:rPr>
              <a:t>HCP Ledger</a:t>
            </a:r>
          </a:p>
        </p:txBody>
      </p:sp>
      <p:cxnSp>
        <p:nvCxnSpPr>
          <p:cNvPr id="23" name="Straight Arrow Connector 22">
            <a:extLst>
              <a:ext uri="{FF2B5EF4-FFF2-40B4-BE49-F238E27FC236}">
                <a16:creationId xmlns:a16="http://schemas.microsoft.com/office/drawing/2014/main" id="{68771410-E003-FE11-206E-13E128020FBA}"/>
              </a:ext>
            </a:extLst>
          </p:cNvPr>
          <p:cNvCxnSpPr>
            <a:cxnSpLocks/>
          </p:cNvCxnSpPr>
          <p:nvPr/>
        </p:nvCxnSpPr>
        <p:spPr>
          <a:xfrm>
            <a:off x="4064406" y="4943732"/>
            <a:ext cx="3295001" cy="0"/>
          </a:xfrm>
          <a:prstGeom prst="straightConnector1">
            <a:avLst/>
          </a:prstGeom>
          <a:ln w="28575">
            <a:headEnd type="triangle"/>
            <a:tailEnd type="triangle"/>
          </a:ln>
        </p:spPr>
        <p:style>
          <a:lnRef idx="1">
            <a:schemeClr val="dk1"/>
          </a:lnRef>
          <a:fillRef idx="0">
            <a:schemeClr val="dk1"/>
          </a:fillRef>
          <a:effectRef idx="0">
            <a:schemeClr val="dk1"/>
          </a:effectRef>
          <a:fontRef idx="minor">
            <a:schemeClr val="tx1"/>
          </a:fontRef>
        </p:style>
      </p:cxnSp>
      <p:cxnSp>
        <p:nvCxnSpPr>
          <p:cNvPr id="31" name="Straight Arrow Connector 30">
            <a:extLst>
              <a:ext uri="{FF2B5EF4-FFF2-40B4-BE49-F238E27FC236}">
                <a16:creationId xmlns:a16="http://schemas.microsoft.com/office/drawing/2014/main" id="{2263BA10-88B5-D162-FB4F-7754992563A9}"/>
              </a:ext>
            </a:extLst>
          </p:cNvPr>
          <p:cNvCxnSpPr>
            <a:cxnSpLocks/>
          </p:cNvCxnSpPr>
          <p:nvPr/>
        </p:nvCxnSpPr>
        <p:spPr>
          <a:xfrm>
            <a:off x="4033249" y="1778834"/>
            <a:ext cx="3326158" cy="0"/>
          </a:xfrm>
          <a:prstGeom prst="straightConnector1">
            <a:avLst/>
          </a:prstGeom>
          <a:ln w="28575">
            <a:headEnd type="triangle"/>
            <a:tailEnd type="triangle"/>
          </a:ln>
        </p:spPr>
        <p:style>
          <a:lnRef idx="1">
            <a:schemeClr val="dk1"/>
          </a:lnRef>
          <a:fillRef idx="0">
            <a:schemeClr val="dk1"/>
          </a:fillRef>
          <a:effectRef idx="0">
            <a:schemeClr val="dk1"/>
          </a:effectRef>
          <a:fontRef idx="minor">
            <a:schemeClr val="tx1"/>
          </a:fontRef>
        </p:style>
      </p:cxnSp>
      <p:cxnSp>
        <p:nvCxnSpPr>
          <p:cNvPr id="35" name="Straight Arrow Connector 34">
            <a:extLst>
              <a:ext uri="{FF2B5EF4-FFF2-40B4-BE49-F238E27FC236}">
                <a16:creationId xmlns:a16="http://schemas.microsoft.com/office/drawing/2014/main" id="{A282342B-9A82-44B6-03D6-5E3C3188A752}"/>
              </a:ext>
            </a:extLst>
          </p:cNvPr>
          <p:cNvCxnSpPr>
            <a:cxnSpLocks/>
          </p:cNvCxnSpPr>
          <p:nvPr/>
        </p:nvCxnSpPr>
        <p:spPr>
          <a:xfrm flipV="1">
            <a:off x="3339917" y="3078897"/>
            <a:ext cx="0" cy="982779"/>
          </a:xfrm>
          <a:prstGeom prst="straightConnector1">
            <a:avLst/>
          </a:prstGeom>
          <a:ln w="28575">
            <a:headEnd type="triangle"/>
            <a:tailEnd type="triangle"/>
          </a:ln>
        </p:spPr>
        <p:style>
          <a:lnRef idx="1">
            <a:schemeClr val="dk1"/>
          </a:lnRef>
          <a:fillRef idx="0">
            <a:schemeClr val="dk1"/>
          </a:fillRef>
          <a:effectRef idx="0">
            <a:schemeClr val="dk1"/>
          </a:effectRef>
          <a:fontRef idx="minor">
            <a:schemeClr val="tx1"/>
          </a:fontRef>
        </p:style>
      </p:cxnSp>
      <p:pic>
        <p:nvPicPr>
          <p:cNvPr id="51" name="Graphic 50" descr="Checkmark with solid fill">
            <a:extLst>
              <a:ext uri="{FF2B5EF4-FFF2-40B4-BE49-F238E27FC236}">
                <a16:creationId xmlns:a16="http://schemas.microsoft.com/office/drawing/2014/main" id="{F8E494F7-09EE-57F1-81BB-BFC951D0CDFE}"/>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9270708" y="3292270"/>
            <a:ext cx="461666" cy="461666"/>
          </a:xfrm>
          <a:prstGeom prst="rect">
            <a:avLst/>
          </a:prstGeom>
        </p:spPr>
      </p:pic>
      <p:sp>
        <p:nvSpPr>
          <p:cNvPr id="52" name="TextBox 51">
            <a:extLst>
              <a:ext uri="{FF2B5EF4-FFF2-40B4-BE49-F238E27FC236}">
                <a16:creationId xmlns:a16="http://schemas.microsoft.com/office/drawing/2014/main" id="{500E96F4-3E02-4CD8-2135-0FC38B1759A8}"/>
              </a:ext>
            </a:extLst>
          </p:cNvPr>
          <p:cNvSpPr txBox="1"/>
          <p:nvPr/>
        </p:nvSpPr>
        <p:spPr>
          <a:xfrm>
            <a:off x="8989837" y="3149079"/>
            <a:ext cx="1226527" cy="646331"/>
          </a:xfrm>
          <a:prstGeom prst="rect">
            <a:avLst/>
          </a:prstGeom>
          <a:noFill/>
        </p:spPr>
        <p:txBody>
          <a:bodyPr wrap="square" rtlCol="0">
            <a:spAutoFit/>
          </a:bodyPr>
          <a:lstStyle/>
          <a:p>
            <a:r>
              <a:rPr lang="en-US" sz="3600" b="1" dirty="0">
                <a:solidFill>
                  <a:schemeClr val="bg1"/>
                </a:solidFill>
              </a:rPr>
              <a:t>/</a:t>
            </a:r>
          </a:p>
        </p:txBody>
      </p:sp>
      <p:pic>
        <p:nvPicPr>
          <p:cNvPr id="54" name="Graphic 53" descr="Badge Cross with solid fill">
            <a:extLst>
              <a:ext uri="{FF2B5EF4-FFF2-40B4-BE49-F238E27FC236}">
                <a16:creationId xmlns:a16="http://schemas.microsoft.com/office/drawing/2014/main" id="{EDE54A79-87F1-2202-B7E4-FAB114AF9E9D}"/>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8563212" y="3228402"/>
            <a:ext cx="549539" cy="549539"/>
          </a:xfrm>
          <a:prstGeom prst="rect">
            <a:avLst/>
          </a:prstGeom>
        </p:spPr>
      </p:pic>
      <p:cxnSp>
        <p:nvCxnSpPr>
          <p:cNvPr id="56" name="Straight Arrow Connector 55">
            <a:extLst>
              <a:ext uri="{FF2B5EF4-FFF2-40B4-BE49-F238E27FC236}">
                <a16:creationId xmlns:a16="http://schemas.microsoft.com/office/drawing/2014/main" id="{E4361719-FA49-4A85-01E7-0EF04E6DC2B8}"/>
              </a:ext>
            </a:extLst>
          </p:cNvPr>
          <p:cNvCxnSpPr>
            <a:cxnSpLocks/>
          </p:cNvCxnSpPr>
          <p:nvPr/>
        </p:nvCxnSpPr>
        <p:spPr>
          <a:xfrm>
            <a:off x="9777046" y="3530161"/>
            <a:ext cx="663819"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pic>
        <p:nvPicPr>
          <p:cNvPr id="60" name="Graphic 59" descr="Document outline">
            <a:extLst>
              <a:ext uri="{FF2B5EF4-FFF2-40B4-BE49-F238E27FC236}">
                <a16:creationId xmlns:a16="http://schemas.microsoft.com/office/drawing/2014/main" id="{A11BFF8F-E373-6E02-1245-54FCB4665429}"/>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10374321" y="3140498"/>
            <a:ext cx="776641" cy="776641"/>
          </a:xfrm>
          <a:prstGeom prst="rect">
            <a:avLst/>
          </a:prstGeom>
        </p:spPr>
      </p:pic>
      <p:sp>
        <p:nvSpPr>
          <p:cNvPr id="61" name="TextBox 60">
            <a:extLst>
              <a:ext uri="{FF2B5EF4-FFF2-40B4-BE49-F238E27FC236}">
                <a16:creationId xmlns:a16="http://schemas.microsoft.com/office/drawing/2014/main" id="{81EF25C1-F25C-9165-D1D2-63A6B40211BF}"/>
              </a:ext>
            </a:extLst>
          </p:cNvPr>
          <p:cNvSpPr txBox="1"/>
          <p:nvPr/>
        </p:nvSpPr>
        <p:spPr>
          <a:xfrm>
            <a:off x="6985844" y="5423108"/>
            <a:ext cx="1666143" cy="1015663"/>
          </a:xfrm>
          <a:prstGeom prst="rect">
            <a:avLst/>
          </a:prstGeom>
          <a:noFill/>
        </p:spPr>
        <p:txBody>
          <a:bodyPr wrap="square" rtlCol="0">
            <a:spAutoFit/>
          </a:bodyPr>
          <a:lstStyle/>
          <a:p>
            <a:pPr algn="ctr"/>
            <a:r>
              <a:rPr lang="en-US" sz="1200" dirty="0">
                <a:solidFill>
                  <a:schemeClr val="bg1"/>
                </a:solidFill>
                <a:latin typeface="Calibri" panose="020F0502020204030204" pitchFamily="34" charset="0"/>
                <a:cs typeface="Calibri" panose="020F0502020204030204" pitchFamily="34" charset="0"/>
              </a:rPr>
              <a:t>Lab Tests Reports</a:t>
            </a:r>
          </a:p>
          <a:p>
            <a:pPr algn="ctr"/>
            <a:r>
              <a:rPr lang="en-US" sz="1200" dirty="0">
                <a:solidFill>
                  <a:schemeClr val="bg1"/>
                </a:solidFill>
                <a:latin typeface="Calibri" panose="020F0502020204030204" pitchFamily="34" charset="0"/>
                <a:cs typeface="Calibri" panose="020F0502020204030204" pitchFamily="34" charset="0"/>
              </a:rPr>
              <a:t>Hospital &amp; Medical Bills</a:t>
            </a:r>
          </a:p>
          <a:p>
            <a:pPr algn="ctr"/>
            <a:r>
              <a:rPr lang="en-US" sz="1200" dirty="0">
                <a:solidFill>
                  <a:schemeClr val="bg1"/>
                </a:solidFill>
                <a:latin typeface="Calibri" panose="020F0502020204030204" pitchFamily="34" charset="0"/>
                <a:cs typeface="Calibri" panose="020F0502020204030204" pitchFamily="34" charset="0"/>
              </a:rPr>
              <a:t>EMR</a:t>
            </a:r>
          </a:p>
          <a:p>
            <a:pPr algn="ctr"/>
            <a:endParaRPr lang="en-US" sz="1200" dirty="0">
              <a:solidFill>
                <a:schemeClr val="bg1"/>
              </a:solidFill>
              <a:latin typeface="Calibri" panose="020F0502020204030204" pitchFamily="34" charset="0"/>
              <a:cs typeface="Calibri" panose="020F0502020204030204" pitchFamily="34" charset="0"/>
            </a:endParaRPr>
          </a:p>
          <a:p>
            <a:pPr algn="ctr"/>
            <a:endParaRPr lang="en-US" sz="1200" dirty="0">
              <a:solidFill>
                <a:schemeClr val="bg1"/>
              </a:solidFill>
              <a:latin typeface="Calibri" panose="020F0502020204030204" pitchFamily="34" charset="0"/>
              <a:cs typeface="Calibri" panose="020F0502020204030204" pitchFamily="34" charset="0"/>
            </a:endParaRPr>
          </a:p>
        </p:txBody>
      </p:sp>
      <p:sp>
        <p:nvSpPr>
          <p:cNvPr id="62" name="TextBox 61">
            <a:extLst>
              <a:ext uri="{FF2B5EF4-FFF2-40B4-BE49-F238E27FC236}">
                <a16:creationId xmlns:a16="http://schemas.microsoft.com/office/drawing/2014/main" id="{C6FDBBDB-6008-069A-096D-32DC40DD37C6}"/>
              </a:ext>
            </a:extLst>
          </p:cNvPr>
          <p:cNvSpPr txBox="1"/>
          <p:nvPr/>
        </p:nvSpPr>
        <p:spPr>
          <a:xfrm>
            <a:off x="5044324" y="3753936"/>
            <a:ext cx="1771935" cy="830997"/>
          </a:xfrm>
          <a:prstGeom prst="rect">
            <a:avLst/>
          </a:prstGeom>
          <a:noFill/>
        </p:spPr>
        <p:txBody>
          <a:bodyPr wrap="square" rtlCol="0">
            <a:spAutoFit/>
          </a:bodyPr>
          <a:lstStyle/>
          <a:p>
            <a:r>
              <a:rPr lang="en-US" sz="1200" b="1" dirty="0">
                <a:solidFill>
                  <a:schemeClr val="bg1"/>
                </a:solidFill>
                <a:latin typeface="Calibri" panose="020F0502020204030204" pitchFamily="34" charset="0"/>
                <a:cs typeface="Calibri" panose="020F0502020204030204" pitchFamily="34" charset="0"/>
              </a:rPr>
              <a:t>Identity Verification</a:t>
            </a:r>
          </a:p>
          <a:p>
            <a:r>
              <a:rPr lang="en-US" sz="1200" b="1" dirty="0">
                <a:solidFill>
                  <a:schemeClr val="bg1"/>
                </a:solidFill>
                <a:latin typeface="Calibri" panose="020F0502020204030204" pitchFamily="34" charset="0"/>
                <a:cs typeface="Calibri" panose="020F0502020204030204" pitchFamily="34" charset="0"/>
              </a:rPr>
              <a:t>Validity of Insurance</a:t>
            </a:r>
          </a:p>
          <a:p>
            <a:r>
              <a:rPr lang="en-US" sz="1200" b="1" dirty="0">
                <a:solidFill>
                  <a:schemeClr val="bg1"/>
                </a:solidFill>
                <a:latin typeface="Calibri" panose="020F0502020204030204" pitchFamily="34" charset="0"/>
                <a:cs typeface="Calibri" panose="020F0502020204030204" pitchFamily="34" charset="0"/>
              </a:rPr>
              <a:t>Eligibility for Coverage</a:t>
            </a:r>
          </a:p>
          <a:p>
            <a:r>
              <a:rPr lang="en-US" sz="1200" b="1" dirty="0">
                <a:solidFill>
                  <a:schemeClr val="bg1"/>
                </a:solidFill>
                <a:latin typeface="Calibri" panose="020F0502020204030204" pitchFamily="34" charset="0"/>
                <a:cs typeface="Calibri" panose="020F0502020204030204" pitchFamily="34" charset="0"/>
              </a:rPr>
              <a:t>Verify Medical Bills</a:t>
            </a:r>
          </a:p>
        </p:txBody>
      </p:sp>
      <p:sp>
        <p:nvSpPr>
          <p:cNvPr id="64" name="TextBox 63">
            <a:extLst>
              <a:ext uri="{FF2B5EF4-FFF2-40B4-BE49-F238E27FC236}">
                <a16:creationId xmlns:a16="http://schemas.microsoft.com/office/drawing/2014/main" id="{C5AF6EE3-E12C-1857-98A1-1E910719BA76}"/>
              </a:ext>
            </a:extLst>
          </p:cNvPr>
          <p:cNvSpPr txBox="1"/>
          <p:nvPr/>
        </p:nvSpPr>
        <p:spPr>
          <a:xfrm>
            <a:off x="5206441" y="2776561"/>
            <a:ext cx="1144206" cy="276999"/>
          </a:xfrm>
          <a:prstGeom prst="rect">
            <a:avLst/>
          </a:prstGeom>
          <a:noFill/>
        </p:spPr>
        <p:txBody>
          <a:bodyPr wrap="square" rtlCol="0">
            <a:spAutoFit/>
          </a:bodyPr>
          <a:lstStyle/>
          <a:p>
            <a:r>
              <a:rPr lang="en-US" sz="1200" b="1" dirty="0">
                <a:solidFill>
                  <a:schemeClr val="bg1"/>
                </a:solidFill>
                <a:latin typeface="Calibri" panose="020F0502020204030204" pitchFamily="34" charset="0"/>
                <a:cs typeface="Calibri" panose="020F0502020204030204" pitchFamily="34" charset="0"/>
              </a:rPr>
              <a:t>Smart Contract</a:t>
            </a:r>
          </a:p>
        </p:txBody>
      </p:sp>
      <p:cxnSp>
        <p:nvCxnSpPr>
          <p:cNvPr id="72" name="Straight Arrow Connector 71">
            <a:extLst>
              <a:ext uri="{FF2B5EF4-FFF2-40B4-BE49-F238E27FC236}">
                <a16:creationId xmlns:a16="http://schemas.microsoft.com/office/drawing/2014/main" id="{85F0ABE0-738E-0E64-AC49-330735F5CD9E}"/>
              </a:ext>
            </a:extLst>
          </p:cNvPr>
          <p:cNvCxnSpPr>
            <a:cxnSpLocks/>
          </p:cNvCxnSpPr>
          <p:nvPr/>
        </p:nvCxnSpPr>
        <p:spPr>
          <a:xfrm flipH="1">
            <a:off x="6432464" y="2558612"/>
            <a:ext cx="670956" cy="430723"/>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74" name="Straight Arrow Connector 73">
            <a:extLst>
              <a:ext uri="{FF2B5EF4-FFF2-40B4-BE49-F238E27FC236}">
                <a16:creationId xmlns:a16="http://schemas.microsoft.com/office/drawing/2014/main" id="{7CD9DA6C-B29C-E141-94F5-4B2FF843E947}"/>
              </a:ext>
            </a:extLst>
          </p:cNvPr>
          <p:cNvCxnSpPr>
            <a:cxnSpLocks/>
          </p:cNvCxnSpPr>
          <p:nvPr/>
        </p:nvCxnSpPr>
        <p:spPr>
          <a:xfrm flipH="1" flipV="1">
            <a:off x="6583995" y="3899011"/>
            <a:ext cx="617852" cy="46590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80" name="Straight Arrow Connector 79">
            <a:extLst>
              <a:ext uri="{FF2B5EF4-FFF2-40B4-BE49-F238E27FC236}">
                <a16:creationId xmlns:a16="http://schemas.microsoft.com/office/drawing/2014/main" id="{B3511F97-1B15-1923-2A44-9BEF2143D520}"/>
              </a:ext>
            </a:extLst>
          </p:cNvPr>
          <p:cNvCxnSpPr>
            <a:cxnSpLocks/>
          </p:cNvCxnSpPr>
          <p:nvPr/>
        </p:nvCxnSpPr>
        <p:spPr>
          <a:xfrm>
            <a:off x="6718930" y="3503171"/>
            <a:ext cx="1675036"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3" name="TextBox 2">
            <a:extLst>
              <a:ext uri="{FF2B5EF4-FFF2-40B4-BE49-F238E27FC236}">
                <a16:creationId xmlns:a16="http://schemas.microsoft.com/office/drawing/2014/main" id="{9F9A5342-75D8-83D4-25FD-B657B6B15B92}"/>
              </a:ext>
            </a:extLst>
          </p:cNvPr>
          <p:cNvSpPr txBox="1"/>
          <p:nvPr/>
        </p:nvSpPr>
        <p:spPr>
          <a:xfrm>
            <a:off x="1235666" y="1827398"/>
            <a:ext cx="1680866" cy="276999"/>
          </a:xfrm>
          <a:prstGeom prst="rect">
            <a:avLst/>
          </a:prstGeom>
          <a:noFill/>
        </p:spPr>
        <p:txBody>
          <a:bodyPr wrap="square" rtlCol="0">
            <a:spAutoFit/>
          </a:bodyPr>
          <a:lstStyle/>
          <a:p>
            <a:r>
              <a:rPr lang="en-US" sz="1200" dirty="0">
                <a:solidFill>
                  <a:schemeClr val="bg1"/>
                </a:solidFill>
                <a:latin typeface="Calibri" panose="020F0502020204030204" pitchFamily="34" charset="0"/>
                <a:cs typeface="Calibri" panose="020F0502020204030204" pitchFamily="34" charset="0"/>
              </a:rPr>
              <a:t>Create Digital Identity</a:t>
            </a:r>
            <a:endParaRPr lang="en-US" sz="1200" dirty="0"/>
          </a:p>
        </p:txBody>
      </p:sp>
      <p:pic>
        <p:nvPicPr>
          <p:cNvPr id="6" name="Graphic 5" descr="Wallet outline">
            <a:extLst>
              <a:ext uri="{FF2B5EF4-FFF2-40B4-BE49-F238E27FC236}">
                <a16:creationId xmlns:a16="http://schemas.microsoft.com/office/drawing/2014/main" id="{17EABF64-2492-9D98-DC83-A6547F7D0564}"/>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1579913" y="1293234"/>
            <a:ext cx="486024" cy="486024"/>
          </a:xfrm>
          <a:prstGeom prst="rect">
            <a:avLst/>
          </a:prstGeom>
        </p:spPr>
      </p:pic>
      <p:sp>
        <p:nvSpPr>
          <p:cNvPr id="7" name="TextBox 6">
            <a:extLst>
              <a:ext uri="{FF2B5EF4-FFF2-40B4-BE49-F238E27FC236}">
                <a16:creationId xmlns:a16="http://schemas.microsoft.com/office/drawing/2014/main" id="{95C93629-464A-F34D-8491-A3F15FFAC386}"/>
              </a:ext>
            </a:extLst>
          </p:cNvPr>
          <p:cNvSpPr txBox="1"/>
          <p:nvPr/>
        </p:nvSpPr>
        <p:spPr>
          <a:xfrm>
            <a:off x="1371600" y="1101019"/>
            <a:ext cx="1204546" cy="276999"/>
          </a:xfrm>
          <a:prstGeom prst="rect">
            <a:avLst/>
          </a:prstGeom>
          <a:noFill/>
        </p:spPr>
        <p:txBody>
          <a:bodyPr wrap="square" rtlCol="0">
            <a:spAutoFit/>
          </a:bodyPr>
          <a:lstStyle/>
          <a:p>
            <a:r>
              <a:rPr lang="en-US" sz="1200" b="1" dirty="0">
                <a:solidFill>
                  <a:schemeClr val="bg1"/>
                </a:solidFill>
                <a:latin typeface="Calibri" panose="020F0502020204030204" pitchFamily="34" charset="0"/>
                <a:cs typeface="Calibri" panose="020F0502020204030204" pitchFamily="34" charset="0"/>
              </a:rPr>
              <a:t>Dock Wallet</a:t>
            </a:r>
          </a:p>
        </p:txBody>
      </p:sp>
      <p:sp>
        <p:nvSpPr>
          <p:cNvPr id="4" name="TextBox 3">
            <a:extLst>
              <a:ext uri="{FF2B5EF4-FFF2-40B4-BE49-F238E27FC236}">
                <a16:creationId xmlns:a16="http://schemas.microsoft.com/office/drawing/2014/main" id="{D46A4AC7-094C-1D46-9849-F16B7666BF7A}"/>
              </a:ext>
            </a:extLst>
          </p:cNvPr>
          <p:cNvSpPr txBox="1"/>
          <p:nvPr/>
        </p:nvSpPr>
        <p:spPr>
          <a:xfrm>
            <a:off x="10129594" y="3899011"/>
            <a:ext cx="1266093" cy="276999"/>
          </a:xfrm>
          <a:prstGeom prst="rect">
            <a:avLst/>
          </a:prstGeom>
          <a:noFill/>
        </p:spPr>
        <p:txBody>
          <a:bodyPr wrap="square" rtlCol="0">
            <a:spAutoFit/>
          </a:bodyPr>
          <a:lstStyle/>
          <a:p>
            <a:r>
              <a:rPr lang="en-US" sz="1200" b="1" dirty="0">
                <a:solidFill>
                  <a:schemeClr val="bg1"/>
                </a:solidFill>
                <a:latin typeface="Calibri" panose="020F0502020204030204" pitchFamily="34" charset="0"/>
                <a:cs typeface="Calibri" panose="020F0502020204030204" pitchFamily="34" charset="0"/>
              </a:rPr>
              <a:t>Final Statement</a:t>
            </a:r>
          </a:p>
        </p:txBody>
      </p:sp>
      <p:sp>
        <p:nvSpPr>
          <p:cNvPr id="5" name="Rectangle 4">
            <a:extLst>
              <a:ext uri="{FF2B5EF4-FFF2-40B4-BE49-F238E27FC236}">
                <a16:creationId xmlns:a16="http://schemas.microsoft.com/office/drawing/2014/main" id="{105256C9-8E1A-32CC-1775-70236BAC73CB}"/>
              </a:ext>
            </a:extLst>
          </p:cNvPr>
          <p:cNvSpPr/>
          <p:nvPr/>
        </p:nvSpPr>
        <p:spPr>
          <a:xfrm>
            <a:off x="347230" y="848458"/>
            <a:ext cx="11148712" cy="5323742"/>
          </a:xfrm>
          <a:prstGeom prst="rect">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FC912287-C270-296B-9A53-595F443D3A61}"/>
              </a:ext>
            </a:extLst>
          </p:cNvPr>
          <p:cNvCxnSpPr>
            <a:cxnSpLocks/>
            <a:stCxn id="29" idx="3"/>
          </p:cNvCxnSpPr>
          <p:nvPr/>
        </p:nvCxnSpPr>
        <p:spPr>
          <a:xfrm>
            <a:off x="4276115" y="2478733"/>
            <a:ext cx="815557" cy="439895"/>
          </a:xfrm>
          <a:prstGeom prst="straightConnector1">
            <a:avLst/>
          </a:prstGeom>
          <a:ln w="28575">
            <a:headEnd type="triangle"/>
            <a:tailEnd type="triangle"/>
          </a:ln>
        </p:spPr>
        <p:style>
          <a:lnRef idx="1">
            <a:schemeClr val="dk1"/>
          </a:lnRef>
          <a:fillRef idx="0">
            <a:schemeClr val="dk1"/>
          </a:fillRef>
          <a:effectRef idx="0">
            <a:schemeClr val="dk1"/>
          </a:effectRef>
          <a:fontRef idx="minor">
            <a:schemeClr val="tx1"/>
          </a:fontRef>
        </p:style>
      </p:cxnSp>
      <p:sp>
        <p:nvSpPr>
          <p:cNvPr id="10" name="TextBox 9">
            <a:extLst>
              <a:ext uri="{FF2B5EF4-FFF2-40B4-BE49-F238E27FC236}">
                <a16:creationId xmlns:a16="http://schemas.microsoft.com/office/drawing/2014/main" id="{A5896F8D-9F25-F0D4-E740-3F3E5D4A7BC7}"/>
              </a:ext>
            </a:extLst>
          </p:cNvPr>
          <p:cNvSpPr txBox="1"/>
          <p:nvPr/>
        </p:nvSpPr>
        <p:spPr>
          <a:xfrm>
            <a:off x="8241204" y="3914211"/>
            <a:ext cx="1666143" cy="276999"/>
          </a:xfrm>
          <a:prstGeom prst="rect">
            <a:avLst/>
          </a:prstGeom>
          <a:noFill/>
        </p:spPr>
        <p:txBody>
          <a:bodyPr wrap="square" rtlCol="0">
            <a:spAutoFit/>
          </a:bodyPr>
          <a:lstStyle/>
          <a:p>
            <a:r>
              <a:rPr lang="en-US" sz="1200" b="1" dirty="0">
                <a:solidFill>
                  <a:schemeClr val="bg1"/>
                </a:solidFill>
                <a:latin typeface="Calibri" panose="020F0502020204030204" pitchFamily="34" charset="0"/>
                <a:cs typeface="Calibri" panose="020F0502020204030204" pitchFamily="34" charset="0"/>
              </a:rPr>
              <a:t>Bills Verification result</a:t>
            </a:r>
          </a:p>
        </p:txBody>
      </p:sp>
    </p:spTree>
    <p:extLst>
      <p:ext uri="{BB962C8B-B14F-4D97-AF65-F5344CB8AC3E}">
        <p14:creationId xmlns:p14="http://schemas.microsoft.com/office/powerpoint/2010/main" val="16644071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067467D-E16F-52BE-CE51-1F24BB2A22F6}"/>
              </a:ext>
            </a:extLst>
          </p:cNvPr>
          <p:cNvSpPr txBox="1"/>
          <p:nvPr/>
        </p:nvSpPr>
        <p:spPr>
          <a:xfrm>
            <a:off x="514349" y="259373"/>
            <a:ext cx="10493619" cy="461665"/>
          </a:xfrm>
          <a:prstGeom prst="rect">
            <a:avLst/>
          </a:prstGeom>
          <a:noFill/>
        </p:spPr>
        <p:txBody>
          <a:bodyPr wrap="square" rtlCol="0">
            <a:spAutoFit/>
          </a:bodyPr>
          <a:lstStyle/>
          <a:p>
            <a:pPr lvl="2" algn="ctr"/>
            <a:r>
              <a:rPr lang="en-US" sz="2400" b="1" dirty="0">
                <a:solidFill>
                  <a:schemeClr val="bg1"/>
                </a:solidFill>
                <a:latin typeface="Calibri" panose="020F0502020204030204" pitchFamily="34" charset="0"/>
                <a:cs typeface="Calibri" panose="020F0502020204030204" pitchFamily="34" charset="0"/>
              </a:rPr>
              <a:t>Comparison between Traditional Process and Blockchain-Enabled Process</a:t>
            </a:r>
          </a:p>
        </p:txBody>
      </p:sp>
      <p:graphicFrame>
        <p:nvGraphicFramePr>
          <p:cNvPr id="5" name="Table 4">
            <a:extLst>
              <a:ext uri="{FF2B5EF4-FFF2-40B4-BE49-F238E27FC236}">
                <a16:creationId xmlns:a16="http://schemas.microsoft.com/office/drawing/2014/main" id="{431C3AEF-6C74-6B2E-7A53-B897F34B53AF}"/>
              </a:ext>
            </a:extLst>
          </p:cNvPr>
          <p:cNvGraphicFramePr>
            <a:graphicFrameLocks noGrp="1"/>
          </p:cNvGraphicFramePr>
          <p:nvPr>
            <p:extLst>
              <p:ext uri="{D42A27DB-BD31-4B8C-83A1-F6EECF244321}">
                <p14:modId xmlns:p14="http://schemas.microsoft.com/office/powerpoint/2010/main" val="127657812"/>
              </p:ext>
            </p:extLst>
          </p:nvPr>
        </p:nvGraphicFramePr>
        <p:xfrm>
          <a:off x="874835" y="1417320"/>
          <a:ext cx="10234246" cy="3474720"/>
        </p:xfrm>
        <a:graphic>
          <a:graphicData uri="http://schemas.openxmlformats.org/drawingml/2006/table">
            <a:tbl>
              <a:tblPr firstRow="1" bandRow="1">
                <a:tableStyleId>{7DF18680-E054-41AD-8BC1-D1AEF772440D}</a:tableStyleId>
              </a:tblPr>
              <a:tblGrid>
                <a:gridCol w="5117123">
                  <a:extLst>
                    <a:ext uri="{9D8B030D-6E8A-4147-A177-3AD203B41FA5}">
                      <a16:colId xmlns:a16="http://schemas.microsoft.com/office/drawing/2014/main" val="2039928153"/>
                    </a:ext>
                  </a:extLst>
                </a:gridCol>
                <a:gridCol w="5117123">
                  <a:extLst>
                    <a:ext uri="{9D8B030D-6E8A-4147-A177-3AD203B41FA5}">
                      <a16:colId xmlns:a16="http://schemas.microsoft.com/office/drawing/2014/main" val="363980608"/>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schemeClr val="tx1"/>
                          </a:solidFill>
                          <a:latin typeface="Calibri" panose="020F0502020204030204" pitchFamily="34" charset="0"/>
                          <a:cs typeface="Calibri" panose="020F0502020204030204" pitchFamily="34" charset="0"/>
                        </a:rPr>
                        <a:t>Traditional Process</a:t>
                      </a:r>
                    </a:p>
                    <a:p>
                      <a:endParaRPr lang="en-IN" dirty="0">
                        <a:solidFill>
                          <a:schemeClr val="tx1"/>
                        </a:solidFill>
                        <a:latin typeface="Calibri" panose="020F0502020204030204" pitchFamily="34" charset="0"/>
                        <a:cs typeface="Calibri" panose="020F050202020403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schemeClr val="tx1"/>
                          </a:solidFill>
                          <a:latin typeface="Calibri" panose="020F0502020204030204" pitchFamily="34" charset="0"/>
                          <a:cs typeface="Calibri" panose="020F0502020204030204" pitchFamily="34" charset="0"/>
                        </a:rPr>
                        <a:t>Blockchain-Enabled Process</a:t>
                      </a:r>
                    </a:p>
                    <a:p>
                      <a:endParaRPr lang="en-IN" dirty="0">
                        <a:solidFill>
                          <a:schemeClr val="bg1"/>
                        </a:solidFill>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531195370"/>
                  </a:ext>
                </a:extLst>
              </a:tr>
              <a:tr h="370840">
                <a:tc>
                  <a:txBody>
                    <a:bodyPr/>
                    <a:lstStyle/>
                    <a:p>
                      <a:r>
                        <a:rPr lang="en-US" dirty="0">
                          <a:solidFill>
                            <a:schemeClr val="bg1"/>
                          </a:solidFill>
                          <a:latin typeface="Calibri" panose="020F0502020204030204" pitchFamily="34" charset="0"/>
                          <a:cs typeface="Calibri" panose="020F0502020204030204" pitchFamily="34" charset="0"/>
                        </a:rPr>
                        <a:t>The traditional process is slow and paper-based. It involves considerable amounts of paperwork, data discrepancies, and human errors. This, in turn, leads to claim rejections, delayed payments, and extensive phone calls.</a:t>
                      </a:r>
                    </a:p>
                    <a:p>
                      <a:pPr>
                        <a:buFont typeface="Arial" panose="020B0604020202020204" pitchFamily="34" charset="0"/>
                        <a:buChar char="•"/>
                      </a:pPr>
                      <a:r>
                        <a:rPr lang="en-US" b="1" dirty="0">
                          <a:solidFill>
                            <a:schemeClr val="bg1"/>
                          </a:solidFill>
                          <a:latin typeface="Calibri" panose="020F0502020204030204" pitchFamily="34" charset="0"/>
                          <a:cs typeface="Calibri" panose="020F0502020204030204" pitchFamily="34" charset="0"/>
                        </a:rPr>
                        <a:t>Slow</a:t>
                      </a:r>
                    </a:p>
                    <a:p>
                      <a:pPr>
                        <a:buFont typeface="Arial" panose="020B0604020202020204" pitchFamily="34" charset="0"/>
                        <a:buChar char="•"/>
                      </a:pPr>
                      <a:r>
                        <a:rPr lang="en-US" b="1" dirty="0">
                          <a:solidFill>
                            <a:schemeClr val="bg1"/>
                          </a:solidFill>
                          <a:latin typeface="Calibri" panose="020F0502020204030204" pitchFamily="34" charset="0"/>
                          <a:cs typeface="Calibri" panose="020F0502020204030204" pitchFamily="34" charset="0"/>
                        </a:rPr>
                        <a:t>Paper-based</a:t>
                      </a:r>
                    </a:p>
                    <a:p>
                      <a:pPr>
                        <a:buFont typeface="Arial" panose="020B0604020202020204" pitchFamily="34" charset="0"/>
                        <a:buChar char="•"/>
                      </a:pPr>
                      <a:r>
                        <a:rPr lang="en-US" b="1" dirty="0">
                          <a:solidFill>
                            <a:schemeClr val="bg1"/>
                          </a:solidFill>
                          <a:latin typeface="Calibri" panose="020F0502020204030204" pitchFamily="34" charset="0"/>
                          <a:cs typeface="Calibri" panose="020F0502020204030204" pitchFamily="34" charset="0"/>
                        </a:rPr>
                        <a:t>High human error rate</a:t>
                      </a:r>
                    </a:p>
                    <a:p>
                      <a:pPr>
                        <a:buFont typeface="Arial" panose="020B0604020202020204" pitchFamily="34" charset="0"/>
                        <a:buChar char="•"/>
                      </a:pPr>
                      <a:r>
                        <a:rPr lang="en-US" b="1" dirty="0">
                          <a:solidFill>
                            <a:schemeClr val="bg1"/>
                          </a:solidFill>
                          <a:latin typeface="Calibri" panose="020F0502020204030204" pitchFamily="34" charset="0"/>
                          <a:cs typeface="Calibri" panose="020F0502020204030204" pitchFamily="34" charset="0"/>
                        </a:rPr>
                        <a:t>Delayed payments and claim rejections</a:t>
                      </a:r>
                    </a:p>
                    <a:p>
                      <a:endParaRPr lang="en-IN" dirty="0">
                        <a:solidFill>
                          <a:schemeClr val="bg1"/>
                        </a:solidFill>
                        <a:latin typeface="Calibri" panose="020F0502020204030204" pitchFamily="34" charset="0"/>
                        <a:cs typeface="Calibri" panose="020F0502020204030204" pitchFamily="34" charset="0"/>
                      </a:endParaRPr>
                    </a:p>
                  </a:txBody>
                  <a:tcPr/>
                </a:tc>
                <a:tc>
                  <a:txBody>
                    <a:bodyPr/>
                    <a:lstStyle/>
                    <a:p>
                      <a:r>
                        <a:rPr lang="en-US" dirty="0">
                          <a:solidFill>
                            <a:schemeClr val="bg1"/>
                          </a:solidFill>
                          <a:latin typeface="Calibri" panose="020F0502020204030204" pitchFamily="34" charset="0"/>
                          <a:cs typeface="Calibri" panose="020F0502020204030204" pitchFamily="34" charset="0"/>
                        </a:rPr>
                        <a:t>The blockchain-enabled process enhances efficiency, transparency, and security. Claim submissions are automated, and processing takes place in real-time. This results in quick adjudication of claims and eliminates human errors and fraudulent activities.</a:t>
                      </a:r>
                    </a:p>
                    <a:p>
                      <a:pPr>
                        <a:buFont typeface="Arial" panose="020B0604020202020204" pitchFamily="34" charset="0"/>
                        <a:buChar char="•"/>
                      </a:pPr>
                      <a:r>
                        <a:rPr lang="en-US" b="1" dirty="0">
                          <a:solidFill>
                            <a:schemeClr val="bg1"/>
                          </a:solidFill>
                          <a:latin typeface="Calibri" panose="020F0502020204030204" pitchFamily="34" charset="0"/>
                          <a:cs typeface="Calibri" panose="020F0502020204030204" pitchFamily="34" charset="0"/>
                        </a:rPr>
                        <a:t>Quick resolution of claims</a:t>
                      </a:r>
                    </a:p>
                    <a:p>
                      <a:pPr>
                        <a:buFont typeface="Arial" panose="020B0604020202020204" pitchFamily="34" charset="0"/>
                        <a:buChar char="•"/>
                      </a:pPr>
                      <a:r>
                        <a:rPr lang="en-US" b="1" dirty="0">
                          <a:solidFill>
                            <a:schemeClr val="bg1"/>
                          </a:solidFill>
                          <a:latin typeface="Calibri" panose="020F0502020204030204" pitchFamily="34" charset="0"/>
                          <a:cs typeface="Calibri" panose="020F0502020204030204" pitchFamily="34" charset="0"/>
                        </a:rPr>
                        <a:t>Automated claim submissions</a:t>
                      </a:r>
                    </a:p>
                    <a:p>
                      <a:pPr>
                        <a:buFont typeface="Arial" panose="020B0604020202020204" pitchFamily="34" charset="0"/>
                        <a:buChar char="•"/>
                      </a:pPr>
                      <a:r>
                        <a:rPr lang="en-US" b="1" dirty="0">
                          <a:solidFill>
                            <a:schemeClr val="bg1"/>
                          </a:solidFill>
                          <a:latin typeface="Calibri" panose="020F0502020204030204" pitchFamily="34" charset="0"/>
                          <a:cs typeface="Calibri" panose="020F0502020204030204" pitchFamily="34" charset="0"/>
                        </a:rPr>
                        <a:t>Real-time processing</a:t>
                      </a:r>
                    </a:p>
                    <a:p>
                      <a:endParaRPr lang="en-IN" dirty="0">
                        <a:solidFill>
                          <a:schemeClr val="bg1"/>
                        </a:solidFill>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613410278"/>
                  </a:ext>
                </a:extLst>
              </a:tr>
            </a:tbl>
          </a:graphicData>
        </a:graphic>
      </p:graphicFrame>
    </p:spTree>
    <p:extLst>
      <p:ext uri="{BB962C8B-B14F-4D97-AF65-F5344CB8AC3E}">
        <p14:creationId xmlns:p14="http://schemas.microsoft.com/office/powerpoint/2010/main" val="28523769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741461B-5A35-91DB-5B3F-D28BB45AE6C1}"/>
              </a:ext>
            </a:extLst>
          </p:cNvPr>
          <p:cNvSpPr txBox="1"/>
          <p:nvPr/>
        </p:nvSpPr>
        <p:spPr>
          <a:xfrm>
            <a:off x="1941085" y="291611"/>
            <a:ext cx="8908623" cy="800219"/>
          </a:xfrm>
          <a:prstGeom prst="rect">
            <a:avLst/>
          </a:prstGeom>
          <a:noFill/>
        </p:spPr>
        <p:txBody>
          <a:bodyPr wrap="square" rtlCol="0">
            <a:spAutoFit/>
          </a:bodyPr>
          <a:lstStyle/>
          <a:p>
            <a:pPr algn="ctr"/>
            <a:r>
              <a:rPr lang="en-US" sz="2400" b="1" dirty="0">
                <a:solidFill>
                  <a:schemeClr val="bg1"/>
                </a:solidFill>
                <a:latin typeface="Calibri" panose="020F0502020204030204" pitchFamily="34" charset="0"/>
                <a:cs typeface="Calibri" panose="020F0502020204030204" pitchFamily="34" charset="0"/>
              </a:rPr>
              <a:t>Benefits of Using Blockchain in Health Insurance Claims</a:t>
            </a:r>
          </a:p>
          <a:p>
            <a:pPr algn="ctr"/>
            <a:endParaRPr lang="en-US" sz="2200" b="1" dirty="0">
              <a:solidFill>
                <a:schemeClr val="bg1"/>
              </a:solidFill>
              <a:latin typeface="Calibri" panose="020F0502020204030204" pitchFamily="34" charset="0"/>
              <a:cs typeface="Calibri" panose="020F0502020204030204" pitchFamily="34" charset="0"/>
            </a:endParaRPr>
          </a:p>
        </p:txBody>
      </p:sp>
      <p:sp>
        <p:nvSpPr>
          <p:cNvPr id="2" name="Rectangle 1">
            <a:extLst>
              <a:ext uri="{FF2B5EF4-FFF2-40B4-BE49-F238E27FC236}">
                <a16:creationId xmlns:a16="http://schemas.microsoft.com/office/drawing/2014/main" id="{49B59156-1B35-1504-73C8-4B1A34D79AD5}"/>
              </a:ext>
            </a:extLst>
          </p:cNvPr>
          <p:cNvSpPr/>
          <p:nvPr/>
        </p:nvSpPr>
        <p:spPr>
          <a:xfrm>
            <a:off x="962757" y="1434730"/>
            <a:ext cx="4110405" cy="1943101"/>
          </a:xfrm>
          <a:prstGeom prst="rect">
            <a:avLst/>
          </a:prstGeom>
          <a:effectLst>
            <a:outerShdw blurRad="76200" dir="13500000" sy="23000" kx="1200000" algn="br" rotWithShape="0">
              <a:prstClr val="black">
                <a:alpha val="20000"/>
              </a:prstClr>
            </a:outerShdw>
          </a:effectLst>
        </p:spPr>
        <p:style>
          <a:lnRef idx="1">
            <a:schemeClr val="accent5"/>
          </a:lnRef>
          <a:fillRef idx="2">
            <a:schemeClr val="accent5"/>
          </a:fillRef>
          <a:effectRef idx="1">
            <a:schemeClr val="accent5"/>
          </a:effectRef>
          <a:fontRef idx="minor">
            <a:schemeClr val="dk1"/>
          </a:fontRef>
        </p:style>
        <p:txBody>
          <a:bodyPr rtlCol="0" anchor="ctr"/>
          <a:lstStyle/>
          <a:p>
            <a:r>
              <a:rPr lang="en-US" b="1" dirty="0">
                <a:solidFill>
                  <a:schemeClr val="bg1"/>
                </a:solidFill>
                <a:latin typeface="Calibri" panose="020F0502020204030204" pitchFamily="34" charset="0"/>
                <a:cs typeface="Calibri" panose="020F0502020204030204" pitchFamily="34" charset="0"/>
              </a:rPr>
              <a:t>Enhanced Security and Fraud Prevention-</a:t>
            </a:r>
          </a:p>
          <a:p>
            <a:r>
              <a:rPr lang="en-US" dirty="0">
                <a:latin typeface="Calibri" panose="020F0502020204030204" pitchFamily="34" charset="0"/>
                <a:cs typeface="Calibri" panose="020F0502020204030204" pitchFamily="34" charset="0"/>
              </a:rPr>
              <a:t>Blockchain provides a tamper-proof and secure system of shared information, which eliminates the risk of costly claim denials, data breaches, and fraudulent activities.</a:t>
            </a:r>
          </a:p>
          <a:p>
            <a:endParaRPr lang="en-US" dirty="0">
              <a:latin typeface="Calibri" panose="020F0502020204030204" pitchFamily="34" charset="0"/>
              <a:cs typeface="Calibri" panose="020F0502020204030204" pitchFamily="34" charset="0"/>
            </a:endParaRPr>
          </a:p>
        </p:txBody>
      </p:sp>
      <p:sp>
        <p:nvSpPr>
          <p:cNvPr id="6" name="Rectangle 5">
            <a:extLst>
              <a:ext uri="{FF2B5EF4-FFF2-40B4-BE49-F238E27FC236}">
                <a16:creationId xmlns:a16="http://schemas.microsoft.com/office/drawing/2014/main" id="{96FF366F-A630-5BD2-9682-8E1C4E868C91}"/>
              </a:ext>
            </a:extLst>
          </p:cNvPr>
          <p:cNvSpPr/>
          <p:nvPr/>
        </p:nvSpPr>
        <p:spPr>
          <a:xfrm>
            <a:off x="6531219" y="1434730"/>
            <a:ext cx="4440116" cy="1943101"/>
          </a:xfrm>
          <a:prstGeom prst="rect">
            <a:avLst/>
          </a:prstGeom>
          <a:effectLst>
            <a:outerShdw blurRad="76200" dir="13500000" sy="23000" kx="1200000" algn="br" rotWithShape="0">
              <a:prstClr val="black">
                <a:alpha val="20000"/>
              </a:prstClr>
            </a:outerShdw>
          </a:effectLst>
        </p:spPr>
        <p:style>
          <a:lnRef idx="1">
            <a:schemeClr val="accent5"/>
          </a:lnRef>
          <a:fillRef idx="2">
            <a:schemeClr val="accent5"/>
          </a:fillRef>
          <a:effectRef idx="1">
            <a:schemeClr val="accent5"/>
          </a:effectRef>
          <a:fontRef idx="minor">
            <a:schemeClr val="dk1"/>
          </a:fontRef>
        </p:style>
        <p:txBody>
          <a:bodyPr rtlCol="0" anchor="ctr"/>
          <a:lstStyle/>
          <a:p>
            <a:r>
              <a:rPr lang="en-US" b="1" dirty="0">
                <a:latin typeface="Calibri" panose="020F0502020204030204" pitchFamily="34" charset="0"/>
                <a:cs typeface="Calibri" panose="020F0502020204030204" pitchFamily="34" charset="0"/>
              </a:rPr>
              <a:t>Improved Efficiency and Transparency-</a:t>
            </a:r>
          </a:p>
          <a:p>
            <a:r>
              <a:rPr lang="en-US" dirty="0">
                <a:latin typeface="Calibri" panose="020F0502020204030204" pitchFamily="34" charset="0"/>
                <a:cs typeface="Calibri" panose="020F0502020204030204" pitchFamily="34" charset="0"/>
              </a:rPr>
              <a:t>Blockchain enables seamless communication of insurance information, automated decision-making, and real-time updates on claims processing, making health insurance processes faster and more transparent.</a:t>
            </a:r>
          </a:p>
          <a:p>
            <a:endParaRPr lang="en-US" dirty="0">
              <a:latin typeface="Calibri" panose="020F0502020204030204" pitchFamily="34" charset="0"/>
              <a:cs typeface="Calibri" panose="020F0502020204030204" pitchFamily="34" charset="0"/>
            </a:endParaRPr>
          </a:p>
        </p:txBody>
      </p:sp>
      <p:sp>
        <p:nvSpPr>
          <p:cNvPr id="7" name="Rectangle 6">
            <a:extLst>
              <a:ext uri="{FF2B5EF4-FFF2-40B4-BE49-F238E27FC236}">
                <a16:creationId xmlns:a16="http://schemas.microsoft.com/office/drawing/2014/main" id="{8E07A7A0-4AE9-7CDD-D153-45807D4AC67C}"/>
              </a:ext>
            </a:extLst>
          </p:cNvPr>
          <p:cNvSpPr/>
          <p:nvPr/>
        </p:nvSpPr>
        <p:spPr>
          <a:xfrm>
            <a:off x="3591656" y="3974123"/>
            <a:ext cx="4339004" cy="2149719"/>
          </a:xfrm>
          <a:prstGeom prst="rect">
            <a:avLst/>
          </a:prstGeom>
          <a:effectLst>
            <a:outerShdw blurRad="76200" dir="13500000" sy="23000" kx="1200000" algn="br" rotWithShape="0">
              <a:prstClr val="black">
                <a:alpha val="20000"/>
              </a:prstClr>
            </a:outerShdw>
          </a:effectLst>
        </p:spPr>
        <p:style>
          <a:lnRef idx="1">
            <a:schemeClr val="accent5"/>
          </a:lnRef>
          <a:fillRef idx="2">
            <a:schemeClr val="accent5"/>
          </a:fillRef>
          <a:effectRef idx="1">
            <a:schemeClr val="accent5"/>
          </a:effectRef>
          <a:fontRef idx="minor">
            <a:schemeClr val="dk1"/>
          </a:fontRef>
        </p:style>
        <p:txBody>
          <a:bodyPr rtlCol="0" anchor="ctr"/>
          <a:lstStyle/>
          <a:p>
            <a:r>
              <a:rPr lang="en-US" b="1" dirty="0">
                <a:latin typeface="Calibri" panose="020F0502020204030204" pitchFamily="34" charset="0"/>
                <a:cs typeface="Calibri" panose="020F0502020204030204" pitchFamily="34" charset="0"/>
              </a:rPr>
              <a:t>Streamlined Claims Management Process-</a:t>
            </a:r>
          </a:p>
          <a:p>
            <a:r>
              <a:rPr lang="en-US" dirty="0">
                <a:latin typeface="Calibri" panose="020F0502020204030204" pitchFamily="34" charset="0"/>
                <a:cs typeface="Calibri" panose="020F0502020204030204" pitchFamily="34" charset="0"/>
              </a:rPr>
              <a:t>Blockchain-enabled claims management systems reduce the need for intermediaries, accelerate claims processing, and reduce operational costs. This, in turn, leads to quick adjudication of claims and improved customer satisfaction.</a:t>
            </a:r>
          </a:p>
          <a:p>
            <a:pPr algn="ctr"/>
            <a:endParaRPr 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2552132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DF19BAF3-7E20-4B9D-B544-BABAEEA1FA7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6" name="Picture 15">
            <a:extLst>
              <a:ext uri="{FF2B5EF4-FFF2-40B4-BE49-F238E27FC236}">
                <a16:creationId xmlns:a16="http://schemas.microsoft.com/office/drawing/2014/main" id="{950648F4-ABCD-4DF0-8641-76CFB235472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8" name="Oval 17">
            <a:extLst>
              <a:ext uri="{FF2B5EF4-FFF2-40B4-BE49-F238E27FC236}">
                <a16:creationId xmlns:a16="http://schemas.microsoft.com/office/drawing/2014/main" id="{989BE678-777B-482A-A616-FEDC47B162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20" name="Picture 19">
            <a:extLst>
              <a:ext uri="{FF2B5EF4-FFF2-40B4-BE49-F238E27FC236}">
                <a16:creationId xmlns:a16="http://schemas.microsoft.com/office/drawing/2014/main" id="{CF1EB4BD-9C7E-4AA3-9681-C7EB0DA625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22" name="Picture 21">
            <a:extLst>
              <a:ext uri="{FF2B5EF4-FFF2-40B4-BE49-F238E27FC236}">
                <a16:creationId xmlns:a16="http://schemas.microsoft.com/office/drawing/2014/main" id="{94AAE3AA-3759-4D28-B0EF-575F25A514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24" name="Rectangle 23">
            <a:extLst>
              <a:ext uri="{FF2B5EF4-FFF2-40B4-BE49-F238E27FC236}">
                <a16:creationId xmlns:a16="http://schemas.microsoft.com/office/drawing/2014/main" id="{D28BE0C3-2102-4820-B88B-A448B184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6" name="Rectangle 25">
            <a:extLst>
              <a:ext uri="{FF2B5EF4-FFF2-40B4-BE49-F238E27FC236}">
                <a16:creationId xmlns:a16="http://schemas.microsoft.com/office/drawing/2014/main" id="{C8A3C342-1D03-412F-8DD3-BF519E8E0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174D2E35-AE03-5CEB-83EE-03D27C60110B}"/>
              </a:ext>
            </a:extLst>
          </p:cNvPr>
          <p:cNvSpPr txBox="1"/>
          <p:nvPr/>
        </p:nvSpPr>
        <p:spPr>
          <a:xfrm>
            <a:off x="648930" y="629266"/>
            <a:ext cx="6188190" cy="1622321"/>
          </a:xfrm>
          <a:prstGeom prst="rect">
            <a:avLst/>
          </a:prstGeom>
        </p:spPr>
        <p:txBody>
          <a:bodyPr vert="horz" lIns="91440" tIns="45720" rIns="91440" bIns="45720" rtlCol="0" anchor="t">
            <a:normAutofit/>
          </a:bodyPr>
          <a:lstStyle/>
          <a:p>
            <a:pPr>
              <a:spcBef>
                <a:spcPct val="0"/>
              </a:spcBef>
              <a:spcAft>
                <a:spcPts val="600"/>
              </a:spcAft>
            </a:pPr>
            <a:r>
              <a:rPr lang="en-US" sz="3600" b="1" dirty="0">
                <a:solidFill>
                  <a:srgbClr val="EBEBEB"/>
                </a:solidFill>
                <a:latin typeface="Calibri" panose="020F0502020204030204" pitchFamily="34" charset="0"/>
                <a:ea typeface="+mj-ea"/>
                <a:cs typeface="Calibri" panose="020F0502020204030204" pitchFamily="34" charset="0"/>
              </a:rPr>
              <a:t>Critical factors needed for success</a:t>
            </a:r>
          </a:p>
        </p:txBody>
      </p:sp>
      <p:sp>
        <p:nvSpPr>
          <p:cNvPr id="5" name="TextBox 4">
            <a:extLst>
              <a:ext uri="{FF2B5EF4-FFF2-40B4-BE49-F238E27FC236}">
                <a16:creationId xmlns:a16="http://schemas.microsoft.com/office/drawing/2014/main" id="{267A4DFA-B667-CB05-519C-B18F5CC0B062}"/>
              </a:ext>
            </a:extLst>
          </p:cNvPr>
          <p:cNvSpPr txBox="1"/>
          <p:nvPr/>
        </p:nvSpPr>
        <p:spPr>
          <a:xfrm>
            <a:off x="648930" y="2438400"/>
            <a:ext cx="6188189" cy="3785419"/>
          </a:xfrm>
          <a:prstGeom prst="rect">
            <a:avLst/>
          </a:prstGeom>
        </p:spPr>
        <p:txBody>
          <a:bodyPr vert="horz" lIns="91440" tIns="45720" rIns="91440" bIns="45720" rtlCol="0">
            <a:normAutofit/>
          </a:bodyPr>
          <a:lstStyle/>
          <a:p>
            <a:pPr marL="285750" indent="-285750">
              <a:spcBef>
                <a:spcPts val="1000"/>
              </a:spcBef>
              <a:buClr>
                <a:schemeClr val="bg2">
                  <a:lumMod val="40000"/>
                  <a:lumOff val="60000"/>
                </a:schemeClr>
              </a:buClr>
              <a:buSzPct val="80000"/>
              <a:buFont typeface="Wingdings" panose="05000000000000000000" pitchFamily="2" charset="2"/>
              <a:buChar char="§"/>
            </a:pPr>
            <a:r>
              <a:rPr lang="en-US" sz="2000" dirty="0">
                <a:solidFill>
                  <a:srgbClr val="FFFFFF"/>
                </a:solidFill>
                <a:effectLst/>
                <a:latin typeface="Calibri" panose="020F0502020204030204" pitchFamily="34" charset="0"/>
                <a:ea typeface="+mj-ea"/>
                <a:cs typeface="Calibri" panose="020F0502020204030204" pitchFamily="34" charset="0"/>
              </a:rPr>
              <a:t>Regulatory Compliance</a:t>
            </a:r>
          </a:p>
          <a:p>
            <a:pPr marL="285750" indent="-285750">
              <a:spcBef>
                <a:spcPts val="1000"/>
              </a:spcBef>
              <a:buClr>
                <a:schemeClr val="bg2">
                  <a:lumMod val="40000"/>
                  <a:lumOff val="60000"/>
                </a:schemeClr>
              </a:buClr>
              <a:buSzPct val="80000"/>
              <a:buFont typeface="Wingdings" panose="05000000000000000000" pitchFamily="2" charset="2"/>
              <a:buChar char="§"/>
            </a:pPr>
            <a:r>
              <a:rPr lang="en-US" sz="2000" dirty="0">
                <a:solidFill>
                  <a:srgbClr val="FFFFFF"/>
                </a:solidFill>
                <a:latin typeface="Calibri" panose="020F0502020204030204" pitchFamily="34" charset="0"/>
                <a:ea typeface="+mj-ea"/>
                <a:cs typeface="Calibri" panose="020F0502020204030204" pitchFamily="34" charset="0"/>
              </a:rPr>
              <a:t>Interoperability: Ensuring compatibility and seamless communication between different systems</a:t>
            </a:r>
          </a:p>
          <a:p>
            <a:pPr marL="285750" indent="-285750">
              <a:spcBef>
                <a:spcPts val="1000"/>
              </a:spcBef>
              <a:buClr>
                <a:schemeClr val="bg2">
                  <a:lumMod val="40000"/>
                  <a:lumOff val="60000"/>
                </a:schemeClr>
              </a:buClr>
              <a:buSzPct val="80000"/>
              <a:buFont typeface="Wingdings" panose="05000000000000000000" pitchFamily="2" charset="2"/>
              <a:buChar char="§"/>
            </a:pPr>
            <a:r>
              <a:rPr lang="en-US" sz="2000" dirty="0">
                <a:solidFill>
                  <a:srgbClr val="FFFFFF"/>
                </a:solidFill>
                <a:effectLst/>
                <a:latin typeface="Calibri" panose="020F0502020204030204" pitchFamily="34" charset="0"/>
                <a:ea typeface="+mj-ea"/>
                <a:cs typeface="Calibri" panose="020F0502020204030204" pitchFamily="34" charset="0"/>
              </a:rPr>
              <a:t>Education and Training</a:t>
            </a:r>
          </a:p>
          <a:p>
            <a:pPr marL="285750" indent="-285750">
              <a:spcBef>
                <a:spcPts val="1000"/>
              </a:spcBef>
              <a:buClr>
                <a:schemeClr val="bg2">
                  <a:lumMod val="40000"/>
                  <a:lumOff val="60000"/>
                </a:schemeClr>
              </a:buClr>
              <a:buSzPct val="80000"/>
              <a:buFont typeface="Wingdings" panose="05000000000000000000" pitchFamily="2" charset="2"/>
              <a:buChar char="§"/>
            </a:pPr>
            <a:r>
              <a:rPr lang="en-US" sz="2000" dirty="0">
                <a:solidFill>
                  <a:srgbClr val="FFFFFF"/>
                </a:solidFill>
                <a:latin typeface="Calibri" panose="020F0502020204030204" pitchFamily="34" charset="0"/>
                <a:ea typeface="+mj-ea"/>
                <a:cs typeface="Calibri" panose="020F0502020204030204" pitchFamily="34" charset="0"/>
              </a:rPr>
              <a:t>Feedback Loop</a:t>
            </a:r>
          </a:p>
          <a:p>
            <a:pPr marL="285750" indent="-285750">
              <a:spcBef>
                <a:spcPts val="1000"/>
              </a:spcBef>
              <a:buClr>
                <a:schemeClr val="bg2">
                  <a:lumMod val="40000"/>
                  <a:lumOff val="60000"/>
                </a:schemeClr>
              </a:buClr>
              <a:buSzPct val="80000"/>
              <a:buFont typeface="Wingdings" panose="05000000000000000000" pitchFamily="2" charset="2"/>
              <a:buChar char="§"/>
            </a:pPr>
            <a:r>
              <a:rPr lang="en-US" sz="2000" dirty="0">
                <a:solidFill>
                  <a:srgbClr val="FFFFFF"/>
                </a:solidFill>
                <a:latin typeface="Calibri" panose="020F0502020204030204" pitchFamily="34" charset="0"/>
                <a:ea typeface="+mj-ea"/>
                <a:cs typeface="Calibri" panose="020F0502020204030204" pitchFamily="34" charset="0"/>
              </a:rPr>
              <a:t>Continuous  Improvements</a:t>
            </a:r>
          </a:p>
        </p:txBody>
      </p:sp>
      <p:sp>
        <p:nvSpPr>
          <p:cNvPr id="28" name="Freeform 31">
            <a:extLst>
              <a:ext uri="{FF2B5EF4-FFF2-40B4-BE49-F238E27FC236}">
                <a16:creationId xmlns:a16="http://schemas.microsoft.com/office/drawing/2014/main" id="{81CC9B02-E087-4350-AEBD-2C3CF001AF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15974"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pic>
        <p:nvPicPr>
          <p:cNvPr id="8" name="Picture 7" descr="A person standing in front of a computer&#10;&#10;Description automatically generated">
            <a:extLst>
              <a:ext uri="{FF2B5EF4-FFF2-40B4-BE49-F238E27FC236}">
                <a16:creationId xmlns:a16="http://schemas.microsoft.com/office/drawing/2014/main" id="{9B1E93A6-856A-933B-4EDA-782057B5A897}"/>
              </a:ext>
            </a:extLst>
          </p:cNvPr>
          <p:cNvPicPr>
            <a:picLocks noChangeAspect="1"/>
          </p:cNvPicPr>
          <p:nvPr/>
        </p:nvPicPr>
        <p:blipFill rotWithShape="1">
          <a:blip r:embed="rId7">
            <a:extLst>
              <a:ext uri="{28A0092B-C50C-407E-A947-70E740481C1C}">
                <a14:useLocalDpi xmlns:a14="http://schemas.microsoft.com/office/drawing/2010/main" val="0"/>
              </a:ext>
            </a:extLst>
          </a:blip>
          <a:srcRect l="8478" r="10434"/>
          <a:stretch/>
        </p:blipFill>
        <p:spPr>
          <a:xfrm>
            <a:off x="7229175" y="1"/>
            <a:ext cx="4963245" cy="6858001"/>
          </a:xfrm>
          <a:custGeom>
            <a:avLst/>
            <a:gdLst/>
            <a:ahLst/>
            <a:cxnLst/>
            <a:rect l="l" t="t" r="r" b="b"/>
            <a:pathLst>
              <a:path w="4963245" h="6858001">
                <a:moveTo>
                  <a:pt x="1177" y="0"/>
                </a:moveTo>
                <a:lnTo>
                  <a:pt x="1344715" y="0"/>
                </a:lnTo>
                <a:lnTo>
                  <a:pt x="1344715" y="1"/>
                </a:lnTo>
                <a:lnTo>
                  <a:pt x="4963245" y="1"/>
                </a:lnTo>
                <a:lnTo>
                  <a:pt x="4963244" y="6858001"/>
                </a:lnTo>
                <a:lnTo>
                  <a:pt x="900697" y="6858001"/>
                </a:lnTo>
                <a:lnTo>
                  <a:pt x="900697" y="6858000"/>
                </a:lnTo>
                <a:lnTo>
                  <a:pt x="0" y="6858000"/>
                </a:lnTo>
                <a:lnTo>
                  <a:pt x="5883" y="6817538"/>
                </a:lnTo>
                <a:lnTo>
                  <a:pt x="23196" y="6698894"/>
                </a:lnTo>
                <a:lnTo>
                  <a:pt x="35299" y="6612483"/>
                </a:lnTo>
                <a:lnTo>
                  <a:pt x="48073" y="6509613"/>
                </a:lnTo>
                <a:lnTo>
                  <a:pt x="63369" y="6387541"/>
                </a:lnTo>
                <a:lnTo>
                  <a:pt x="79506" y="6252438"/>
                </a:lnTo>
                <a:lnTo>
                  <a:pt x="96483" y="6100191"/>
                </a:lnTo>
                <a:lnTo>
                  <a:pt x="114469" y="5934227"/>
                </a:lnTo>
                <a:lnTo>
                  <a:pt x="132454" y="5753862"/>
                </a:lnTo>
                <a:lnTo>
                  <a:pt x="150776" y="5561838"/>
                </a:lnTo>
                <a:lnTo>
                  <a:pt x="167753" y="5354726"/>
                </a:lnTo>
                <a:lnTo>
                  <a:pt x="184058" y="5138013"/>
                </a:lnTo>
                <a:lnTo>
                  <a:pt x="198849" y="4908956"/>
                </a:lnTo>
                <a:lnTo>
                  <a:pt x="212969" y="4670298"/>
                </a:lnTo>
                <a:lnTo>
                  <a:pt x="226248" y="4421352"/>
                </a:lnTo>
                <a:lnTo>
                  <a:pt x="230955" y="4293793"/>
                </a:lnTo>
                <a:lnTo>
                  <a:pt x="236165" y="4163492"/>
                </a:lnTo>
                <a:lnTo>
                  <a:pt x="241040" y="4031133"/>
                </a:lnTo>
                <a:lnTo>
                  <a:pt x="244234" y="3898087"/>
                </a:lnTo>
                <a:lnTo>
                  <a:pt x="247091" y="3762299"/>
                </a:lnTo>
                <a:lnTo>
                  <a:pt x="250117" y="3625139"/>
                </a:lnTo>
                <a:lnTo>
                  <a:pt x="252134" y="3485236"/>
                </a:lnTo>
                <a:lnTo>
                  <a:pt x="252134" y="3343961"/>
                </a:lnTo>
                <a:lnTo>
                  <a:pt x="253142" y="3201315"/>
                </a:lnTo>
                <a:lnTo>
                  <a:pt x="252134" y="3057297"/>
                </a:lnTo>
                <a:lnTo>
                  <a:pt x="250117" y="2911221"/>
                </a:lnTo>
                <a:lnTo>
                  <a:pt x="248268" y="2765146"/>
                </a:lnTo>
                <a:lnTo>
                  <a:pt x="244234" y="2617013"/>
                </a:lnTo>
                <a:lnTo>
                  <a:pt x="240032" y="2467509"/>
                </a:lnTo>
                <a:lnTo>
                  <a:pt x="235157" y="2318004"/>
                </a:lnTo>
                <a:lnTo>
                  <a:pt x="228266" y="2167128"/>
                </a:lnTo>
                <a:lnTo>
                  <a:pt x="220029" y="2014881"/>
                </a:lnTo>
                <a:lnTo>
                  <a:pt x="212129" y="1861947"/>
                </a:lnTo>
                <a:lnTo>
                  <a:pt x="202044" y="1709014"/>
                </a:lnTo>
                <a:lnTo>
                  <a:pt x="189941" y="1554023"/>
                </a:lnTo>
                <a:lnTo>
                  <a:pt x="177839" y="1401090"/>
                </a:lnTo>
                <a:lnTo>
                  <a:pt x="163887" y="1245413"/>
                </a:lnTo>
                <a:lnTo>
                  <a:pt x="148591" y="1089051"/>
                </a:lnTo>
                <a:lnTo>
                  <a:pt x="132455" y="934746"/>
                </a:lnTo>
                <a:lnTo>
                  <a:pt x="113629" y="778383"/>
                </a:lnTo>
                <a:lnTo>
                  <a:pt x="93458" y="622707"/>
                </a:lnTo>
                <a:lnTo>
                  <a:pt x="73455" y="466344"/>
                </a:lnTo>
                <a:lnTo>
                  <a:pt x="50091" y="310668"/>
                </a:lnTo>
                <a:lnTo>
                  <a:pt x="26222" y="155677"/>
                </a:lnTo>
                <a:close/>
              </a:path>
            </a:pathLst>
          </a:custGeom>
        </p:spPr>
      </p:pic>
    </p:spTree>
    <p:extLst>
      <p:ext uri="{BB962C8B-B14F-4D97-AF65-F5344CB8AC3E}">
        <p14:creationId xmlns:p14="http://schemas.microsoft.com/office/powerpoint/2010/main" val="3242640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1757B2D-DFFF-22CC-8EE7-1E7FFAF4B9DA}"/>
              </a:ext>
            </a:extLst>
          </p:cNvPr>
          <p:cNvSpPr txBox="1"/>
          <p:nvPr/>
        </p:nvSpPr>
        <p:spPr>
          <a:xfrm>
            <a:off x="3394561" y="269114"/>
            <a:ext cx="5402873" cy="461665"/>
          </a:xfrm>
          <a:prstGeom prst="rect">
            <a:avLst/>
          </a:prstGeom>
          <a:noFill/>
        </p:spPr>
        <p:txBody>
          <a:bodyPr wrap="square" rtlCol="0">
            <a:spAutoFit/>
          </a:bodyPr>
          <a:lstStyle/>
          <a:p>
            <a:pPr algn="ctr"/>
            <a:r>
              <a:rPr lang="en-US" sz="2400" b="1" dirty="0">
                <a:solidFill>
                  <a:schemeClr val="bg1"/>
                </a:solidFill>
                <a:latin typeface="Calibri" panose="020F0502020204030204" pitchFamily="34" charset="0"/>
                <a:cs typeface="Calibri" panose="020F0502020204030204" pitchFamily="34" charset="0"/>
              </a:rPr>
              <a:t>Conclusion</a:t>
            </a:r>
          </a:p>
        </p:txBody>
      </p:sp>
      <p:graphicFrame>
        <p:nvGraphicFramePr>
          <p:cNvPr id="5" name="Table 4">
            <a:extLst>
              <a:ext uri="{FF2B5EF4-FFF2-40B4-BE49-F238E27FC236}">
                <a16:creationId xmlns:a16="http://schemas.microsoft.com/office/drawing/2014/main" id="{C6F476D5-253C-7BC2-4693-594157893A8C}"/>
              </a:ext>
            </a:extLst>
          </p:cNvPr>
          <p:cNvGraphicFramePr>
            <a:graphicFrameLocks noGrp="1"/>
          </p:cNvGraphicFramePr>
          <p:nvPr>
            <p:extLst>
              <p:ext uri="{D42A27DB-BD31-4B8C-83A1-F6EECF244321}">
                <p14:modId xmlns:p14="http://schemas.microsoft.com/office/powerpoint/2010/main" val="2678293456"/>
              </p:ext>
            </p:extLst>
          </p:nvPr>
        </p:nvGraphicFramePr>
        <p:xfrm>
          <a:off x="1216268" y="1202968"/>
          <a:ext cx="9759461" cy="4813446"/>
        </p:xfrm>
        <a:graphic>
          <a:graphicData uri="http://schemas.openxmlformats.org/drawingml/2006/table">
            <a:tbl>
              <a:tblPr firstRow="1" bandRow="1">
                <a:tableStyleId>{74C1A8A3-306A-4EB7-A6B1-4F7E0EB9C5D6}</a:tableStyleId>
              </a:tblPr>
              <a:tblGrid>
                <a:gridCol w="4865654">
                  <a:extLst>
                    <a:ext uri="{9D8B030D-6E8A-4147-A177-3AD203B41FA5}">
                      <a16:colId xmlns:a16="http://schemas.microsoft.com/office/drawing/2014/main" val="2828385446"/>
                    </a:ext>
                  </a:extLst>
                </a:gridCol>
                <a:gridCol w="4893807">
                  <a:extLst>
                    <a:ext uri="{9D8B030D-6E8A-4147-A177-3AD203B41FA5}">
                      <a16:colId xmlns:a16="http://schemas.microsoft.com/office/drawing/2014/main" val="2429217465"/>
                    </a:ext>
                  </a:extLst>
                </a:gridCol>
              </a:tblGrid>
              <a:tr h="459105">
                <a:tc>
                  <a:txBody>
                    <a:bodyPr/>
                    <a:lstStyle/>
                    <a:p>
                      <a:pPr algn="ctr"/>
                      <a:r>
                        <a:rPr lang="en-US" sz="1600" dirty="0"/>
                        <a:t>Challenges</a:t>
                      </a:r>
                    </a:p>
                  </a:txBody>
                  <a:tcPr/>
                </a:tc>
                <a:tc>
                  <a:txBody>
                    <a:bodyPr/>
                    <a:lstStyle/>
                    <a:p>
                      <a:pPr algn="ctr"/>
                      <a:r>
                        <a:rPr lang="en-US" sz="1600" dirty="0"/>
                        <a:t>Solution</a:t>
                      </a:r>
                    </a:p>
                  </a:txBody>
                  <a:tcPr/>
                </a:tc>
                <a:extLst>
                  <a:ext uri="{0D108BD9-81ED-4DB2-BD59-A6C34878D82A}">
                    <a16:rowId xmlns:a16="http://schemas.microsoft.com/office/drawing/2014/main" val="1073448692"/>
                  </a:ext>
                </a:extLst>
              </a:tr>
              <a:tr h="4354341">
                <a:tc>
                  <a:txBody>
                    <a:bodyPr/>
                    <a:lstStyle/>
                    <a:p>
                      <a:pPr marL="285750" indent="-285750">
                        <a:buFont typeface="Arial" panose="020B0604020202020204" pitchFamily="34" charset="0"/>
                        <a:buChar char="•"/>
                      </a:pPr>
                      <a:r>
                        <a:rPr lang="en-US" sz="1600" b="0" dirty="0">
                          <a:latin typeface="Calibri" panose="020F0502020204030204" pitchFamily="34" charset="0"/>
                          <a:cs typeface="Calibri" panose="020F0502020204030204" pitchFamily="34" charset="0"/>
                        </a:rPr>
                        <a:t>Ample of </a:t>
                      </a:r>
                      <a:r>
                        <a:rPr lang="en-US" sz="1600" b="1" dirty="0">
                          <a:latin typeface="Calibri" panose="020F0502020204030204" pitchFamily="34" charset="0"/>
                          <a:cs typeface="Calibri" panose="020F0502020204030204" pitchFamily="34" charset="0"/>
                        </a:rPr>
                        <a:t>documentation and sharing of medical health records</a:t>
                      </a:r>
                      <a:r>
                        <a:rPr lang="en-US" sz="1600" b="0" dirty="0">
                          <a:latin typeface="Calibri" panose="020F0502020204030204" pitchFamily="34" charset="0"/>
                          <a:cs typeface="Calibri" panose="020F0502020204030204" pitchFamily="34" charset="0"/>
                        </a:rPr>
                        <a:t> across the entities involved.</a:t>
                      </a:r>
                    </a:p>
                    <a:p>
                      <a:pPr marL="285750" indent="-285750">
                        <a:buFont typeface="Arial" panose="020B0604020202020204" pitchFamily="34" charset="0"/>
                        <a:buChar char="•"/>
                      </a:pPr>
                      <a:endParaRPr lang="en-US" sz="1600" b="1"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1600" b="1" dirty="0">
                          <a:latin typeface="Calibri" panose="020F0502020204030204" pitchFamily="34" charset="0"/>
                          <a:cs typeface="Calibri" panose="020F0502020204030204" pitchFamily="34" charset="0"/>
                        </a:rPr>
                        <a:t>Time and cost </a:t>
                      </a:r>
                      <a:r>
                        <a:rPr lang="en-US" sz="1600" dirty="0">
                          <a:latin typeface="Calibri" panose="020F0502020204030204" pitchFamily="34" charset="0"/>
                          <a:cs typeface="Calibri" panose="020F0502020204030204" pitchFamily="34" charset="0"/>
                        </a:rPr>
                        <a:t>required for health insurance verification, claim and reimbursement process.</a:t>
                      </a:r>
                    </a:p>
                    <a:p>
                      <a:pPr marL="285750" indent="-285750">
                        <a:buFont typeface="Arial" panose="020B0604020202020204" pitchFamily="34" charset="0"/>
                        <a:buChar char="•"/>
                      </a:pPr>
                      <a:endParaRPr lang="en-US" sz="16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1600" b="1" dirty="0">
                          <a:latin typeface="Calibri" panose="020F0502020204030204" pitchFamily="34" charset="0"/>
                          <a:cs typeface="Calibri" panose="020F0502020204030204" pitchFamily="34" charset="0"/>
                        </a:rPr>
                        <a:t>Security and data privacy </a:t>
                      </a:r>
                      <a:r>
                        <a:rPr lang="en-US" sz="1600" dirty="0">
                          <a:latin typeface="Calibri" panose="020F0502020204030204" pitchFamily="34" charset="0"/>
                          <a:cs typeface="Calibri" panose="020F0502020204030204" pitchFamily="34" charset="0"/>
                        </a:rPr>
                        <a:t>issues.</a:t>
                      </a:r>
                    </a:p>
                    <a:p>
                      <a:pPr marL="285750" indent="-285750">
                        <a:buFont typeface="Arial" panose="020B0604020202020204" pitchFamily="34" charset="0"/>
                        <a:buChar char="•"/>
                      </a:pPr>
                      <a:endParaRPr lang="en-US" sz="16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1600" b="1" dirty="0">
                          <a:latin typeface="Calibri" panose="020F0502020204030204" pitchFamily="34" charset="0"/>
                          <a:cs typeface="Calibri" panose="020F0502020204030204" pitchFamily="34" charset="0"/>
                        </a:rPr>
                        <a:t>Billing errors </a:t>
                      </a:r>
                      <a:r>
                        <a:rPr lang="en-US" sz="1600" dirty="0">
                          <a:latin typeface="Calibri" panose="020F0502020204030204" pitchFamily="34" charset="0"/>
                          <a:cs typeface="Calibri" panose="020F0502020204030204" pitchFamily="34" charset="0"/>
                        </a:rPr>
                        <a:t>lead to delay in payment processing.</a:t>
                      </a:r>
                    </a:p>
                    <a:p>
                      <a:endParaRPr lang="en-US" sz="1600" dirty="0">
                        <a:latin typeface="Calibri" panose="020F0502020204030204" pitchFamily="34" charset="0"/>
                        <a:cs typeface="Calibri" panose="020F0502020204030204" pitchFamily="34" charset="0"/>
                      </a:endParaRPr>
                    </a:p>
                    <a:p>
                      <a:endParaRPr lang="en-US" sz="1600" dirty="0">
                        <a:latin typeface="Calibri" panose="020F0502020204030204" pitchFamily="34" charset="0"/>
                        <a:cs typeface="Calibri" panose="020F0502020204030204" pitchFamily="34" charset="0"/>
                      </a:endParaRPr>
                    </a:p>
                    <a:p>
                      <a:endParaRPr lang="en-US" sz="1600" dirty="0">
                        <a:latin typeface="Calibri" panose="020F0502020204030204" pitchFamily="34" charset="0"/>
                        <a:cs typeface="Calibri" panose="020F0502020204030204" pitchFamily="34" charset="0"/>
                      </a:endParaRPr>
                    </a:p>
                  </a:txBody>
                  <a:tcPr/>
                </a:tc>
                <a:tc>
                  <a:txBody>
                    <a:bodyPr/>
                    <a:lstStyle/>
                    <a:p>
                      <a:pPr marL="285750" indent="-285750">
                        <a:buFont typeface="Arial" panose="020B0604020202020204" pitchFamily="34" charset="0"/>
                        <a:buChar char="•"/>
                      </a:pPr>
                      <a:r>
                        <a:rPr lang="en-US" sz="1600" dirty="0">
                          <a:latin typeface="Calibri" panose="020F0502020204030204" pitchFamily="34" charset="0"/>
                          <a:cs typeface="Calibri" panose="020F0502020204030204" pitchFamily="34" charset="0"/>
                        </a:rPr>
                        <a:t>Dock wallet enable users to </a:t>
                      </a:r>
                      <a:r>
                        <a:rPr lang="en-US" sz="1600" b="1" dirty="0">
                          <a:latin typeface="Calibri" panose="020F0502020204030204" pitchFamily="34" charset="0"/>
                          <a:cs typeface="Calibri" panose="020F0502020204030204" pitchFamily="34" charset="0"/>
                        </a:rPr>
                        <a:t>create digital identity for verification and medical records</a:t>
                      </a:r>
                      <a:r>
                        <a:rPr lang="en-US" sz="1600" dirty="0">
                          <a:latin typeface="Calibri" panose="020F0502020204030204" pitchFamily="34" charset="0"/>
                          <a:cs typeface="Calibri" panose="020F0502020204030204" pitchFamily="34" charset="0"/>
                        </a:rPr>
                        <a:t> can be shared with user consent. </a:t>
                      </a:r>
                    </a:p>
                    <a:p>
                      <a:pPr marL="285750" indent="-285750">
                        <a:buFont typeface="Arial" panose="020B0604020202020204" pitchFamily="34" charset="0"/>
                        <a:buChar char="•"/>
                      </a:pPr>
                      <a:endParaRPr lang="en-US" sz="16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1600" b="1" dirty="0">
                          <a:latin typeface="Calibri" panose="020F0502020204030204" pitchFamily="34" charset="0"/>
                          <a:cs typeface="Calibri" panose="020F0502020204030204" pitchFamily="34" charset="0"/>
                        </a:rPr>
                        <a:t>Automation using smart contracts </a:t>
                      </a:r>
                      <a:r>
                        <a:rPr lang="en-US" sz="1600" dirty="0">
                          <a:latin typeface="Calibri" panose="020F0502020204030204" pitchFamily="34" charset="0"/>
                          <a:cs typeface="Calibri" panose="020F0502020204030204" pitchFamily="34" charset="0"/>
                        </a:rPr>
                        <a:t>makes this process faster and eliminates the intermediaries required for insurance verification and claim.</a:t>
                      </a:r>
                    </a:p>
                    <a:p>
                      <a:pPr marL="285750" indent="-285750">
                        <a:buFont typeface="Arial" panose="020B0604020202020204" pitchFamily="34" charset="0"/>
                        <a:buChar char="•"/>
                      </a:pPr>
                      <a:endParaRPr lang="en-US" sz="16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1600" b="1" dirty="0">
                          <a:latin typeface="Calibri" panose="020F0502020204030204" pitchFamily="34" charset="0"/>
                          <a:cs typeface="Calibri" panose="020F0502020204030204" pitchFamily="34" charset="0"/>
                        </a:rPr>
                        <a:t>Data stored in ledger is secure and immutable.</a:t>
                      </a:r>
                      <a:r>
                        <a:rPr lang="en-US" sz="1600" dirty="0">
                          <a:latin typeface="Calibri" panose="020F0502020204030204" pitchFamily="34" charset="0"/>
                          <a:cs typeface="Calibri" panose="020F0502020204030204" pitchFamily="34" charset="0"/>
                        </a:rPr>
                        <a:t> This feature of blockchain helps to deal with security and data privacy issues. </a:t>
                      </a:r>
                    </a:p>
                    <a:p>
                      <a:pPr marL="285750" indent="-285750">
                        <a:buFont typeface="Arial" panose="020B0604020202020204" pitchFamily="34" charset="0"/>
                        <a:buChar char="•"/>
                      </a:pPr>
                      <a:endParaRPr lang="en-US" sz="16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1600" b="1" dirty="0">
                          <a:latin typeface="Calibri" panose="020F0502020204030204" pitchFamily="34" charset="0"/>
                          <a:cs typeface="Calibri" panose="020F0502020204030204" pitchFamily="34" charset="0"/>
                        </a:rPr>
                        <a:t>Medical bills are compared and verified by smart contract. </a:t>
                      </a:r>
                      <a:r>
                        <a:rPr lang="en-US" sz="1600" dirty="0">
                          <a:latin typeface="Calibri" panose="020F0502020204030204" pitchFamily="34" charset="0"/>
                          <a:cs typeface="Calibri" panose="020F0502020204030204" pitchFamily="34" charset="0"/>
                        </a:rPr>
                        <a:t>It resolves billing errors and time required to calculate insurance payment.</a:t>
                      </a:r>
                    </a:p>
                    <a:p>
                      <a:pPr marL="285750" indent="-285750">
                        <a:buFont typeface="Arial" panose="020B0604020202020204" pitchFamily="34" charset="0"/>
                        <a:buChar char="•"/>
                      </a:pPr>
                      <a:endParaRPr lang="en-US" sz="1600"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3834713233"/>
                  </a:ext>
                </a:extLst>
              </a:tr>
            </a:tbl>
          </a:graphicData>
        </a:graphic>
      </p:graphicFrame>
    </p:spTree>
    <p:extLst>
      <p:ext uri="{BB962C8B-B14F-4D97-AF65-F5344CB8AC3E}">
        <p14:creationId xmlns:p14="http://schemas.microsoft.com/office/powerpoint/2010/main" val="8579709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3D2B5A7-3A37-0136-FB72-4947B2EA2196}"/>
              </a:ext>
            </a:extLst>
          </p:cNvPr>
          <p:cNvSpPr txBox="1"/>
          <p:nvPr/>
        </p:nvSpPr>
        <p:spPr>
          <a:xfrm>
            <a:off x="1674935" y="236214"/>
            <a:ext cx="8976946" cy="400110"/>
          </a:xfrm>
          <a:prstGeom prst="rect">
            <a:avLst/>
          </a:prstGeom>
          <a:noFill/>
        </p:spPr>
        <p:txBody>
          <a:bodyPr wrap="square" rtlCol="0">
            <a:spAutoFit/>
          </a:bodyPr>
          <a:lstStyle/>
          <a:p>
            <a:pPr algn="ctr"/>
            <a:r>
              <a:rPr lang="en-US" sz="2000" b="1" dirty="0">
                <a:solidFill>
                  <a:schemeClr val="bg1"/>
                </a:solidFill>
              </a:rPr>
              <a:t>Traditional health insurance claim</a:t>
            </a:r>
          </a:p>
        </p:txBody>
      </p:sp>
      <p:sp>
        <p:nvSpPr>
          <p:cNvPr id="6" name="Rectangle 5">
            <a:extLst>
              <a:ext uri="{FF2B5EF4-FFF2-40B4-BE49-F238E27FC236}">
                <a16:creationId xmlns:a16="http://schemas.microsoft.com/office/drawing/2014/main" id="{C67FD0C8-7BD7-0EB9-5D66-802048B1CC3D}"/>
              </a:ext>
            </a:extLst>
          </p:cNvPr>
          <p:cNvSpPr/>
          <p:nvPr/>
        </p:nvSpPr>
        <p:spPr>
          <a:xfrm>
            <a:off x="603006" y="805070"/>
            <a:ext cx="10985988" cy="331307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C43B6452-C812-628F-77AD-960E209111D3}"/>
              </a:ext>
            </a:extLst>
          </p:cNvPr>
          <p:cNvSpPr txBox="1"/>
          <p:nvPr/>
        </p:nvSpPr>
        <p:spPr>
          <a:xfrm>
            <a:off x="603006" y="4395143"/>
            <a:ext cx="4495768" cy="1569660"/>
          </a:xfrm>
          <a:prstGeom prst="rect">
            <a:avLst/>
          </a:prstGeom>
          <a:noFill/>
        </p:spPr>
        <p:txBody>
          <a:bodyPr wrap="square" rtlCol="0">
            <a:spAutoFit/>
          </a:bodyPr>
          <a:lstStyle/>
          <a:p>
            <a:pPr marL="285750" indent="-285750">
              <a:buFont typeface="Arial" panose="020B0604020202020204" pitchFamily="34" charset="0"/>
              <a:buChar char="•"/>
            </a:pPr>
            <a:r>
              <a:rPr lang="en-US" sz="1600" dirty="0">
                <a:solidFill>
                  <a:schemeClr val="bg1"/>
                </a:solidFill>
                <a:latin typeface="Calibri" panose="020F0502020204030204" pitchFamily="34" charset="0"/>
                <a:cs typeface="Calibri" panose="020F0502020204030204" pitchFamily="34" charset="0"/>
              </a:rPr>
              <a:t>Claim Submission</a:t>
            </a:r>
          </a:p>
          <a:p>
            <a:pPr marL="285750" indent="-285750">
              <a:buFont typeface="Arial" panose="020B0604020202020204" pitchFamily="34" charset="0"/>
              <a:buChar char="•"/>
            </a:pPr>
            <a:r>
              <a:rPr lang="en-US" sz="1600" dirty="0">
                <a:solidFill>
                  <a:schemeClr val="bg1"/>
                </a:solidFill>
                <a:latin typeface="Calibri" panose="020F0502020204030204" pitchFamily="34" charset="0"/>
                <a:cs typeface="Calibri" panose="020F0502020204030204" pitchFamily="34" charset="0"/>
              </a:rPr>
              <a:t>Review for appropriate filing period</a:t>
            </a:r>
          </a:p>
          <a:p>
            <a:pPr marL="285750" indent="-285750">
              <a:buFont typeface="Arial" panose="020B0604020202020204" pitchFamily="34" charset="0"/>
              <a:buChar char="•"/>
            </a:pPr>
            <a:r>
              <a:rPr lang="en-US" sz="1600" dirty="0">
                <a:solidFill>
                  <a:schemeClr val="bg1"/>
                </a:solidFill>
                <a:latin typeface="Calibri" panose="020F0502020204030204" pitchFamily="34" charset="0"/>
                <a:cs typeface="Calibri" panose="020F0502020204030204" pitchFamily="34" charset="0"/>
              </a:rPr>
              <a:t>Check for active plan</a:t>
            </a:r>
          </a:p>
          <a:p>
            <a:pPr marL="285750" indent="-285750">
              <a:buFont typeface="Arial" panose="020B0604020202020204" pitchFamily="34" charset="0"/>
              <a:buChar char="•"/>
            </a:pPr>
            <a:r>
              <a:rPr lang="en-US" sz="1600" dirty="0">
                <a:solidFill>
                  <a:schemeClr val="bg1"/>
                </a:solidFill>
                <a:latin typeface="Calibri" panose="020F0502020204030204" pitchFamily="34" charset="0"/>
                <a:cs typeface="Calibri" panose="020F0502020204030204" pitchFamily="34" charset="0"/>
              </a:rPr>
              <a:t>Service provider under plan</a:t>
            </a:r>
          </a:p>
          <a:p>
            <a:pPr marL="285750" indent="-285750">
              <a:buFont typeface="Arial" panose="020B0604020202020204" pitchFamily="34" charset="0"/>
              <a:buChar char="•"/>
            </a:pPr>
            <a:r>
              <a:rPr lang="en-US" sz="1600" dirty="0">
                <a:solidFill>
                  <a:schemeClr val="bg1"/>
                </a:solidFill>
                <a:latin typeface="Calibri" panose="020F0502020204030204" pitchFamily="34" charset="0"/>
                <a:cs typeface="Calibri" panose="020F0502020204030204" pitchFamily="34" charset="0"/>
              </a:rPr>
              <a:t>Apply discounted price</a:t>
            </a:r>
          </a:p>
          <a:p>
            <a:pPr marL="285750" indent="-285750">
              <a:buFont typeface="Arial" panose="020B0604020202020204" pitchFamily="34" charset="0"/>
              <a:buChar char="•"/>
            </a:pPr>
            <a:r>
              <a:rPr lang="en-US" sz="1600" dirty="0">
                <a:solidFill>
                  <a:schemeClr val="bg1"/>
                </a:solidFill>
                <a:latin typeface="Calibri" panose="020F0502020204030204" pitchFamily="34" charset="0"/>
                <a:cs typeface="Calibri" panose="020F0502020204030204" pitchFamily="34" charset="0"/>
              </a:rPr>
              <a:t>Verify members benefits</a:t>
            </a:r>
          </a:p>
        </p:txBody>
      </p:sp>
      <p:sp>
        <p:nvSpPr>
          <p:cNvPr id="9" name="TextBox 8">
            <a:extLst>
              <a:ext uri="{FF2B5EF4-FFF2-40B4-BE49-F238E27FC236}">
                <a16:creationId xmlns:a16="http://schemas.microsoft.com/office/drawing/2014/main" id="{62C55E67-5068-AB95-B7F1-A690C879C409}"/>
              </a:ext>
            </a:extLst>
          </p:cNvPr>
          <p:cNvSpPr txBox="1"/>
          <p:nvPr/>
        </p:nvSpPr>
        <p:spPr>
          <a:xfrm>
            <a:off x="5864086" y="4395143"/>
            <a:ext cx="5724908" cy="1323439"/>
          </a:xfrm>
          <a:prstGeom prst="rect">
            <a:avLst/>
          </a:prstGeom>
          <a:noFill/>
        </p:spPr>
        <p:txBody>
          <a:bodyPr wrap="square" rtlCol="0">
            <a:spAutoFit/>
          </a:bodyPr>
          <a:lstStyle/>
          <a:p>
            <a:pPr marL="285750" indent="-285750">
              <a:buFont typeface="Arial" panose="020B0604020202020204" pitchFamily="34" charset="0"/>
              <a:buChar char="•"/>
            </a:pPr>
            <a:r>
              <a:rPr lang="en-US" sz="1600" dirty="0">
                <a:solidFill>
                  <a:schemeClr val="bg1"/>
                </a:solidFill>
                <a:latin typeface="Calibri" panose="020F0502020204030204" pitchFamily="34" charset="0"/>
                <a:cs typeface="Calibri" panose="020F0502020204030204" pitchFamily="34" charset="0"/>
              </a:rPr>
              <a:t>Verify medical necessity</a:t>
            </a:r>
          </a:p>
          <a:p>
            <a:pPr marL="285750" indent="-285750">
              <a:buFont typeface="Arial" panose="020B0604020202020204" pitchFamily="34" charset="0"/>
              <a:buChar char="•"/>
            </a:pPr>
            <a:r>
              <a:rPr lang="en-US" sz="1600" dirty="0">
                <a:solidFill>
                  <a:schemeClr val="bg1"/>
                </a:solidFill>
                <a:latin typeface="Calibri" panose="020F0502020204030204" pitchFamily="34" charset="0"/>
                <a:cs typeface="Calibri" panose="020F0502020204030204" pitchFamily="34" charset="0"/>
              </a:rPr>
              <a:t>Evaluate claim risk</a:t>
            </a:r>
          </a:p>
          <a:p>
            <a:pPr marL="285750" indent="-285750">
              <a:buFont typeface="Arial" panose="020B0604020202020204" pitchFamily="34" charset="0"/>
              <a:buChar char="•"/>
            </a:pPr>
            <a:r>
              <a:rPr lang="en-US" sz="1600" dirty="0">
                <a:solidFill>
                  <a:schemeClr val="bg1"/>
                </a:solidFill>
                <a:latin typeface="Calibri" panose="020F0502020204030204" pitchFamily="34" charset="0"/>
                <a:cs typeface="Calibri" panose="020F0502020204030204" pitchFamily="34" charset="0"/>
              </a:rPr>
              <a:t>Issue payment to service provider</a:t>
            </a:r>
          </a:p>
          <a:p>
            <a:pPr marL="285750" indent="-285750">
              <a:buFont typeface="Arial" panose="020B0604020202020204" pitchFamily="34" charset="0"/>
              <a:buChar char="•"/>
            </a:pPr>
            <a:r>
              <a:rPr lang="en-US" sz="1600" dirty="0">
                <a:solidFill>
                  <a:schemeClr val="bg1"/>
                </a:solidFill>
                <a:latin typeface="Calibri" panose="020F0502020204030204" pitchFamily="34" charset="0"/>
                <a:cs typeface="Calibri" panose="020F0502020204030204" pitchFamily="34" charset="0"/>
              </a:rPr>
              <a:t>EOB to member-not a bill</a:t>
            </a:r>
          </a:p>
          <a:p>
            <a:pPr marL="285750" indent="-285750">
              <a:buFont typeface="Arial" panose="020B0604020202020204" pitchFamily="34" charset="0"/>
              <a:buChar char="•"/>
            </a:pPr>
            <a:r>
              <a:rPr lang="en-US" sz="1600" dirty="0">
                <a:solidFill>
                  <a:schemeClr val="bg1"/>
                </a:solidFill>
                <a:latin typeface="Calibri" panose="020F0502020204030204" pitchFamily="34" charset="0"/>
                <a:cs typeface="Calibri" panose="020F0502020204030204" pitchFamily="34" charset="0"/>
              </a:rPr>
              <a:t>Bill aligns with EOB</a:t>
            </a:r>
          </a:p>
        </p:txBody>
      </p:sp>
      <p:sp>
        <p:nvSpPr>
          <p:cNvPr id="10" name="Rectangle 9">
            <a:extLst>
              <a:ext uri="{FF2B5EF4-FFF2-40B4-BE49-F238E27FC236}">
                <a16:creationId xmlns:a16="http://schemas.microsoft.com/office/drawing/2014/main" id="{0A8BF1CA-8F9A-17F6-31E4-A78405B60654}"/>
              </a:ext>
            </a:extLst>
          </p:cNvPr>
          <p:cNvSpPr/>
          <p:nvPr/>
        </p:nvSpPr>
        <p:spPr>
          <a:xfrm>
            <a:off x="603006" y="4298605"/>
            <a:ext cx="10985988" cy="185086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09809CEF-6150-B6C5-E409-3BAABF266C47}"/>
              </a:ext>
            </a:extLst>
          </p:cNvPr>
          <p:cNvPicPr>
            <a:picLocks noChangeAspect="1"/>
          </p:cNvPicPr>
          <p:nvPr/>
        </p:nvPicPr>
        <p:blipFill>
          <a:blip r:embed="rId2"/>
          <a:stretch>
            <a:fillRect/>
          </a:stretch>
        </p:blipFill>
        <p:spPr>
          <a:xfrm>
            <a:off x="815591" y="985529"/>
            <a:ext cx="10560817" cy="2879586"/>
          </a:xfrm>
          <a:prstGeom prst="rect">
            <a:avLst/>
          </a:prstGeom>
        </p:spPr>
      </p:pic>
    </p:spTree>
    <p:extLst>
      <p:ext uri="{BB962C8B-B14F-4D97-AF65-F5344CB8AC3E}">
        <p14:creationId xmlns:p14="http://schemas.microsoft.com/office/powerpoint/2010/main" val="23259133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1B28F63-CF00-448F-B141-FE33C33B18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9" name="Picture 8">
            <a:extLst>
              <a:ext uri="{FF2B5EF4-FFF2-40B4-BE49-F238E27FC236}">
                <a16:creationId xmlns:a16="http://schemas.microsoft.com/office/drawing/2014/main" id="{2AE609E2-8522-44E4-9077-980E5BCF3E1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1" name="Oval 10">
            <a:extLst>
              <a:ext uri="{FF2B5EF4-FFF2-40B4-BE49-F238E27FC236}">
                <a16:creationId xmlns:a16="http://schemas.microsoft.com/office/drawing/2014/main" id="{4FA533C5-33E3-4611-AF9F-72811D8B26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13" name="Picture 12">
            <a:extLst>
              <a:ext uri="{FF2B5EF4-FFF2-40B4-BE49-F238E27FC236}">
                <a16:creationId xmlns:a16="http://schemas.microsoft.com/office/drawing/2014/main" id="{8949AD42-25FD-4C3D-9EEE-B7FEC580998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5" name="Picture 14">
            <a:extLst>
              <a:ext uri="{FF2B5EF4-FFF2-40B4-BE49-F238E27FC236}">
                <a16:creationId xmlns:a16="http://schemas.microsoft.com/office/drawing/2014/main" id="{6AC7D913-60B7-4603-881B-831DA5D3A94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7" name="Rectangle 16">
            <a:extLst>
              <a:ext uri="{FF2B5EF4-FFF2-40B4-BE49-F238E27FC236}">
                <a16:creationId xmlns:a16="http://schemas.microsoft.com/office/drawing/2014/main" id="{87F0FDC4-AD8C-47D9-9131-623C98ADB0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9" name="Rectangle 18">
            <a:extLst>
              <a:ext uri="{FF2B5EF4-FFF2-40B4-BE49-F238E27FC236}">
                <a16:creationId xmlns:a16="http://schemas.microsoft.com/office/drawing/2014/main" id="{DE27238C-8EAF-4098-86E6-7723B7DAE6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solidFill>
            <a:schemeClr val="tx2"/>
          </a:solidFill>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1" name="Freeform 36">
            <a:extLst>
              <a:ext uri="{FF2B5EF4-FFF2-40B4-BE49-F238E27FC236}">
                <a16:creationId xmlns:a16="http://schemas.microsoft.com/office/drawing/2014/main" id="{992F97B1-1891-4FCC-9E5F-BA97EDB48F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9351010" y="0"/>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2">
              <a:lumMod val="60000"/>
              <a:lumOff val="40000"/>
              <a:alpha val="20000"/>
            </a:schemeClr>
          </a:solidFill>
          <a:ln>
            <a:noFill/>
          </a:ln>
        </p:spPr>
        <p:txBody>
          <a:bodyPr rtlCol="0" anchor="ctr"/>
          <a:lstStyle/>
          <a:p>
            <a:pPr algn="ctr"/>
            <a:endParaRPr lang="en-US"/>
          </a:p>
        </p:txBody>
      </p:sp>
      <p:sp useBgFill="1">
        <p:nvSpPr>
          <p:cNvPr id="23" name="Freeform: Shape 22">
            <a:extLst>
              <a:ext uri="{FF2B5EF4-FFF2-40B4-BE49-F238E27FC236}">
                <a16:creationId xmlns:a16="http://schemas.microsoft.com/office/drawing/2014/main" id="{78C6C821-FEE1-4EB6-9590-C021440C77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0"/>
            <a:ext cx="9700459" cy="6858001"/>
          </a:xfrm>
          <a:custGeom>
            <a:avLst/>
            <a:gdLst>
              <a:gd name="connsiteX0" fmla="*/ 0 w 9700459"/>
              <a:gd name="connsiteY0" fmla="*/ 0 h 6858001"/>
              <a:gd name="connsiteX1" fmla="*/ 1323975 w 9700459"/>
              <a:gd name="connsiteY1" fmla="*/ 0 h 6858001"/>
              <a:gd name="connsiteX2" fmla="*/ 1517015 w 9700459"/>
              <a:gd name="connsiteY2" fmla="*/ 0 h 6858001"/>
              <a:gd name="connsiteX3" fmla="*/ 3241265 w 9700459"/>
              <a:gd name="connsiteY3" fmla="*/ 0 h 6858001"/>
              <a:gd name="connsiteX4" fmla="*/ 3241265 w 9700459"/>
              <a:gd name="connsiteY4" fmla="*/ 1 h 6858001"/>
              <a:gd name="connsiteX5" fmla="*/ 8355744 w 9700459"/>
              <a:gd name="connsiteY5" fmla="*/ 1 h 6858001"/>
              <a:gd name="connsiteX6" fmla="*/ 8355744 w 9700459"/>
              <a:gd name="connsiteY6" fmla="*/ 0 h 6858001"/>
              <a:gd name="connsiteX7" fmla="*/ 9699282 w 9700459"/>
              <a:gd name="connsiteY7" fmla="*/ 0 h 6858001"/>
              <a:gd name="connsiteX8" fmla="*/ 9674237 w 9700459"/>
              <a:gd name="connsiteY8" fmla="*/ 155677 h 6858001"/>
              <a:gd name="connsiteX9" fmla="*/ 9650368 w 9700459"/>
              <a:gd name="connsiteY9" fmla="*/ 310668 h 6858001"/>
              <a:gd name="connsiteX10" fmla="*/ 9627004 w 9700459"/>
              <a:gd name="connsiteY10" fmla="*/ 466344 h 6858001"/>
              <a:gd name="connsiteX11" fmla="*/ 9607001 w 9700459"/>
              <a:gd name="connsiteY11" fmla="*/ 622707 h 6858001"/>
              <a:gd name="connsiteX12" fmla="*/ 9586830 w 9700459"/>
              <a:gd name="connsiteY12" fmla="*/ 778383 h 6858001"/>
              <a:gd name="connsiteX13" fmla="*/ 9568004 w 9700459"/>
              <a:gd name="connsiteY13" fmla="*/ 934746 h 6858001"/>
              <a:gd name="connsiteX14" fmla="*/ 9551868 w 9700459"/>
              <a:gd name="connsiteY14" fmla="*/ 1089051 h 6858001"/>
              <a:gd name="connsiteX15" fmla="*/ 9536572 w 9700459"/>
              <a:gd name="connsiteY15" fmla="*/ 1245413 h 6858001"/>
              <a:gd name="connsiteX16" fmla="*/ 9522620 w 9700459"/>
              <a:gd name="connsiteY16" fmla="*/ 1401090 h 6858001"/>
              <a:gd name="connsiteX17" fmla="*/ 9510518 w 9700459"/>
              <a:gd name="connsiteY17" fmla="*/ 1554023 h 6858001"/>
              <a:gd name="connsiteX18" fmla="*/ 9498415 w 9700459"/>
              <a:gd name="connsiteY18" fmla="*/ 1709014 h 6858001"/>
              <a:gd name="connsiteX19" fmla="*/ 9488330 w 9700459"/>
              <a:gd name="connsiteY19" fmla="*/ 1861947 h 6858001"/>
              <a:gd name="connsiteX20" fmla="*/ 9480430 w 9700459"/>
              <a:gd name="connsiteY20" fmla="*/ 2014881 h 6858001"/>
              <a:gd name="connsiteX21" fmla="*/ 9472193 w 9700459"/>
              <a:gd name="connsiteY21" fmla="*/ 2167128 h 6858001"/>
              <a:gd name="connsiteX22" fmla="*/ 9465302 w 9700459"/>
              <a:gd name="connsiteY22" fmla="*/ 2318004 h 6858001"/>
              <a:gd name="connsiteX23" fmla="*/ 9460427 w 9700459"/>
              <a:gd name="connsiteY23" fmla="*/ 2467509 h 6858001"/>
              <a:gd name="connsiteX24" fmla="*/ 9456225 w 9700459"/>
              <a:gd name="connsiteY24" fmla="*/ 2617013 h 6858001"/>
              <a:gd name="connsiteX25" fmla="*/ 9452191 w 9700459"/>
              <a:gd name="connsiteY25" fmla="*/ 2765146 h 6858001"/>
              <a:gd name="connsiteX26" fmla="*/ 9450342 w 9700459"/>
              <a:gd name="connsiteY26" fmla="*/ 2911221 h 6858001"/>
              <a:gd name="connsiteX27" fmla="*/ 9448325 w 9700459"/>
              <a:gd name="connsiteY27" fmla="*/ 3057297 h 6858001"/>
              <a:gd name="connsiteX28" fmla="*/ 9447316 w 9700459"/>
              <a:gd name="connsiteY28" fmla="*/ 3201315 h 6858001"/>
              <a:gd name="connsiteX29" fmla="*/ 9448325 w 9700459"/>
              <a:gd name="connsiteY29" fmla="*/ 3343961 h 6858001"/>
              <a:gd name="connsiteX30" fmla="*/ 9448325 w 9700459"/>
              <a:gd name="connsiteY30" fmla="*/ 3485236 h 6858001"/>
              <a:gd name="connsiteX31" fmla="*/ 9450342 w 9700459"/>
              <a:gd name="connsiteY31" fmla="*/ 3625139 h 6858001"/>
              <a:gd name="connsiteX32" fmla="*/ 9453367 w 9700459"/>
              <a:gd name="connsiteY32" fmla="*/ 3762299 h 6858001"/>
              <a:gd name="connsiteX33" fmla="*/ 9456225 w 9700459"/>
              <a:gd name="connsiteY33" fmla="*/ 3898087 h 6858001"/>
              <a:gd name="connsiteX34" fmla="*/ 9459419 w 9700459"/>
              <a:gd name="connsiteY34" fmla="*/ 4031133 h 6858001"/>
              <a:gd name="connsiteX35" fmla="*/ 9464293 w 9700459"/>
              <a:gd name="connsiteY35" fmla="*/ 4163492 h 6858001"/>
              <a:gd name="connsiteX36" fmla="*/ 9469504 w 9700459"/>
              <a:gd name="connsiteY36" fmla="*/ 4293793 h 6858001"/>
              <a:gd name="connsiteX37" fmla="*/ 9474210 w 9700459"/>
              <a:gd name="connsiteY37" fmla="*/ 4421352 h 6858001"/>
              <a:gd name="connsiteX38" fmla="*/ 9487490 w 9700459"/>
              <a:gd name="connsiteY38" fmla="*/ 4670298 h 6858001"/>
              <a:gd name="connsiteX39" fmla="*/ 9501609 w 9700459"/>
              <a:gd name="connsiteY39" fmla="*/ 4908956 h 6858001"/>
              <a:gd name="connsiteX40" fmla="*/ 9516401 w 9700459"/>
              <a:gd name="connsiteY40" fmla="*/ 5138013 h 6858001"/>
              <a:gd name="connsiteX41" fmla="*/ 9532706 w 9700459"/>
              <a:gd name="connsiteY41" fmla="*/ 5354726 h 6858001"/>
              <a:gd name="connsiteX42" fmla="*/ 9549683 w 9700459"/>
              <a:gd name="connsiteY42" fmla="*/ 5561838 h 6858001"/>
              <a:gd name="connsiteX43" fmla="*/ 9568004 w 9700459"/>
              <a:gd name="connsiteY43" fmla="*/ 5753862 h 6858001"/>
              <a:gd name="connsiteX44" fmla="*/ 9585990 w 9700459"/>
              <a:gd name="connsiteY44" fmla="*/ 5934227 h 6858001"/>
              <a:gd name="connsiteX45" fmla="*/ 9603975 w 9700459"/>
              <a:gd name="connsiteY45" fmla="*/ 6100191 h 6858001"/>
              <a:gd name="connsiteX46" fmla="*/ 9620952 w 9700459"/>
              <a:gd name="connsiteY46" fmla="*/ 6252438 h 6858001"/>
              <a:gd name="connsiteX47" fmla="*/ 9637089 w 9700459"/>
              <a:gd name="connsiteY47" fmla="*/ 6387541 h 6858001"/>
              <a:gd name="connsiteX48" fmla="*/ 9652385 w 9700459"/>
              <a:gd name="connsiteY48" fmla="*/ 6509613 h 6858001"/>
              <a:gd name="connsiteX49" fmla="*/ 9665160 w 9700459"/>
              <a:gd name="connsiteY49" fmla="*/ 6612483 h 6858001"/>
              <a:gd name="connsiteX50" fmla="*/ 9677262 w 9700459"/>
              <a:gd name="connsiteY50" fmla="*/ 6698894 h 6858001"/>
              <a:gd name="connsiteX51" fmla="*/ 9694576 w 9700459"/>
              <a:gd name="connsiteY51" fmla="*/ 6817538 h 6858001"/>
              <a:gd name="connsiteX52" fmla="*/ 9700459 w 9700459"/>
              <a:gd name="connsiteY52" fmla="*/ 6858000 h 6858001"/>
              <a:gd name="connsiteX53" fmla="*/ 8795105 w 9700459"/>
              <a:gd name="connsiteY53" fmla="*/ 6858000 h 6858001"/>
              <a:gd name="connsiteX54" fmla="*/ 8795105 w 9700459"/>
              <a:gd name="connsiteY54" fmla="*/ 6858001 h 6858001"/>
              <a:gd name="connsiteX55" fmla="*/ 2704541 w 9700459"/>
              <a:gd name="connsiteY55" fmla="*/ 6858001 h 6858001"/>
              <a:gd name="connsiteX56" fmla="*/ 2704541 w 9700459"/>
              <a:gd name="connsiteY56" fmla="*/ 6858000 h 6858001"/>
              <a:gd name="connsiteX57" fmla="*/ 1517015 w 9700459"/>
              <a:gd name="connsiteY57" fmla="*/ 6858000 h 6858001"/>
              <a:gd name="connsiteX58" fmla="*/ 1323975 w 9700459"/>
              <a:gd name="connsiteY58" fmla="*/ 6858000 h 6858001"/>
              <a:gd name="connsiteX59" fmla="*/ 0 w 9700459"/>
              <a:gd name="connsiteY59" fmla="*/ 685800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9700459" h="6858001">
                <a:moveTo>
                  <a:pt x="0" y="0"/>
                </a:moveTo>
                <a:lnTo>
                  <a:pt x="1323975" y="0"/>
                </a:lnTo>
                <a:lnTo>
                  <a:pt x="1517015" y="0"/>
                </a:lnTo>
                <a:lnTo>
                  <a:pt x="3241265" y="0"/>
                </a:lnTo>
                <a:lnTo>
                  <a:pt x="3241265" y="1"/>
                </a:lnTo>
                <a:lnTo>
                  <a:pt x="8355744" y="1"/>
                </a:lnTo>
                <a:lnTo>
                  <a:pt x="8355744" y="0"/>
                </a:lnTo>
                <a:lnTo>
                  <a:pt x="9699282" y="0"/>
                </a:lnTo>
                <a:lnTo>
                  <a:pt x="9674237" y="155677"/>
                </a:lnTo>
                <a:lnTo>
                  <a:pt x="9650368" y="310668"/>
                </a:lnTo>
                <a:lnTo>
                  <a:pt x="9627004" y="466344"/>
                </a:lnTo>
                <a:lnTo>
                  <a:pt x="9607001" y="622707"/>
                </a:lnTo>
                <a:lnTo>
                  <a:pt x="9586830" y="778383"/>
                </a:lnTo>
                <a:lnTo>
                  <a:pt x="9568004" y="934746"/>
                </a:lnTo>
                <a:lnTo>
                  <a:pt x="9551868" y="1089051"/>
                </a:lnTo>
                <a:lnTo>
                  <a:pt x="9536572" y="1245413"/>
                </a:lnTo>
                <a:lnTo>
                  <a:pt x="9522620" y="1401090"/>
                </a:lnTo>
                <a:lnTo>
                  <a:pt x="9510518" y="1554023"/>
                </a:lnTo>
                <a:lnTo>
                  <a:pt x="9498415" y="1709014"/>
                </a:lnTo>
                <a:lnTo>
                  <a:pt x="9488330" y="1861947"/>
                </a:lnTo>
                <a:lnTo>
                  <a:pt x="9480430" y="2014881"/>
                </a:lnTo>
                <a:lnTo>
                  <a:pt x="9472193" y="2167128"/>
                </a:lnTo>
                <a:lnTo>
                  <a:pt x="9465302" y="2318004"/>
                </a:lnTo>
                <a:lnTo>
                  <a:pt x="9460427" y="2467509"/>
                </a:lnTo>
                <a:lnTo>
                  <a:pt x="9456225" y="2617013"/>
                </a:lnTo>
                <a:lnTo>
                  <a:pt x="9452191" y="2765146"/>
                </a:lnTo>
                <a:lnTo>
                  <a:pt x="9450342" y="2911221"/>
                </a:lnTo>
                <a:lnTo>
                  <a:pt x="9448325" y="3057297"/>
                </a:lnTo>
                <a:lnTo>
                  <a:pt x="9447316" y="3201315"/>
                </a:lnTo>
                <a:lnTo>
                  <a:pt x="9448325" y="3343961"/>
                </a:lnTo>
                <a:lnTo>
                  <a:pt x="9448325" y="3485236"/>
                </a:lnTo>
                <a:lnTo>
                  <a:pt x="9450342" y="3625139"/>
                </a:lnTo>
                <a:lnTo>
                  <a:pt x="9453367" y="3762299"/>
                </a:lnTo>
                <a:lnTo>
                  <a:pt x="9456225" y="3898087"/>
                </a:lnTo>
                <a:lnTo>
                  <a:pt x="9459419" y="4031133"/>
                </a:lnTo>
                <a:lnTo>
                  <a:pt x="9464293" y="4163492"/>
                </a:lnTo>
                <a:lnTo>
                  <a:pt x="9469504" y="4293793"/>
                </a:lnTo>
                <a:lnTo>
                  <a:pt x="9474210" y="4421352"/>
                </a:lnTo>
                <a:lnTo>
                  <a:pt x="9487490" y="4670298"/>
                </a:lnTo>
                <a:lnTo>
                  <a:pt x="9501609" y="4908956"/>
                </a:lnTo>
                <a:lnTo>
                  <a:pt x="9516401" y="5138013"/>
                </a:lnTo>
                <a:lnTo>
                  <a:pt x="9532706" y="5354726"/>
                </a:lnTo>
                <a:lnTo>
                  <a:pt x="9549683" y="5561838"/>
                </a:lnTo>
                <a:lnTo>
                  <a:pt x="9568004" y="5753862"/>
                </a:lnTo>
                <a:lnTo>
                  <a:pt x="9585990" y="5934227"/>
                </a:lnTo>
                <a:lnTo>
                  <a:pt x="9603975" y="6100191"/>
                </a:lnTo>
                <a:lnTo>
                  <a:pt x="9620952" y="6252438"/>
                </a:lnTo>
                <a:lnTo>
                  <a:pt x="9637089" y="6387541"/>
                </a:lnTo>
                <a:lnTo>
                  <a:pt x="9652385" y="6509613"/>
                </a:lnTo>
                <a:lnTo>
                  <a:pt x="9665160" y="6612483"/>
                </a:lnTo>
                <a:lnTo>
                  <a:pt x="9677262" y="6698894"/>
                </a:lnTo>
                <a:lnTo>
                  <a:pt x="9694576" y="6817538"/>
                </a:lnTo>
                <a:lnTo>
                  <a:pt x="9700459" y="6858000"/>
                </a:lnTo>
                <a:lnTo>
                  <a:pt x="8795105" y="6858000"/>
                </a:lnTo>
                <a:lnTo>
                  <a:pt x="8795105" y="6858001"/>
                </a:lnTo>
                <a:lnTo>
                  <a:pt x="2704541" y="6858001"/>
                </a:lnTo>
                <a:lnTo>
                  <a:pt x="2704541" y="6858000"/>
                </a:lnTo>
                <a:lnTo>
                  <a:pt x="1517015" y="6858000"/>
                </a:lnTo>
                <a:lnTo>
                  <a:pt x="1323975" y="6858000"/>
                </a:lnTo>
                <a:lnTo>
                  <a:pt x="0" y="6858000"/>
                </a:lnTo>
                <a:close/>
              </a:path>
            </a:pathLst>
          </a:custGeom>
          <a:ln>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 name="TextBox 1">
            <a:extLst>
              <a:ext uri="{FF2B5EF4-FFF2-40B4-BE49-F238E27FC236}">
                <a16:creationId xmlns:a16="http://schemas.microsoft.com/office/drawing/2014/main" id="{96AC624C-3A6B-94C1-7881-8381E37F50D1}"/>
              </a:ext>
            </a:extLst>
          </p:cNvPr>
          <p:cNvSpPr txBox="1"/>
          <p:nvPr/>
        </p:nvSpPr>
        <p:spPr>
          <a:xfrm>
            <a:off x="2828968" y="289122"/>
            <a:ext cx="6974915" cy="3329581"/>
          </a:xfrm>
          <a:prstGeom prst="rect">
            <a:avLst/>
          </a:prstGeom>
        </p:spPr>
        <p:txBody>
          <a:bodyPr vert="horz" lIns="91440" tIns="45720" rIns="91440" bIns="45720" rtlCol="0" anchor="b">
            <a:normAutofit/>
          </a:bodyPr>
          <a:lstStyle/>
          <a:p>
            <a:pPr>
              <a:spcBef>
                <a:spcPct val="0"/>
              </a:spcBef>
              <a:spcAft>
                <a:spcPts val="600"/>
              </a:spcAft>
            </a:pPr>
            <a:r>
              <a:rPr lang="en-US" sz="7200" b="1" i="0" kern="1200" dirty="0">
                <a:solidFill>
                  <a:schemeClr val="tx2"/>
                </a:solidFill>
                <a:latin typeface="+mj-lt"/>
                <a:ea typeface="+mj-ea"/>
                <a:cs typeface="+mj-cs"/>
              </a:rPr>
              <a:t>Thank you</a:t>
            </a:r>
          </a:p>
        </p:txBody>
      </p:sp>
      <p:sp>
        <p:nvSpPr>
          <p:cNvPr id="25" name="Rectangle 24">
            <a:extLst>
              <a:ext uri="{FF2B5EF4-FFF2-40B4-BE49-F238E27FC236}">
                <a16:creationId xmlns:a16="http://schemas.microsoft.com/office/drawing/2014/main" id="{B61A74B3-E247-44D4-8C48-FAE8E20564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2431636356"/>
      </p:ext>
    </p:extLst>
  </p:cSld>
  <p:clrMapOvr>
    <a:overrideClrMapping bg1="lt1" tx1="dk1" bg2="lt2" tx2="dk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7CE48CE-C408-916F-6815-4C5F4C7F43E7}"/>
              </a:ext>
            </a:extLst>
          </p:cNvPr>
          <p:cNvSpPr/>
          <p:nvPr/>
        </p:nvSpPr>
        <p:spPr>
          <a:xfrm>
            <a:off x="7605712" y="2262187"/>
            <a:ext cx="3624263" cy="2967038"/>
          </a:xfrm>
          <a:prstGeom prst="rect">
            <a:avLst/>
          </a:prstGeom>
          <a:ln/>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4400" b="1" dirty="0">
                <a:solidFill>
                  <a:schemeClr val="tx1"/>
                </a:solidFill>
                <a:latin typeface="Calibri" panose="020F0502020204030204" pitchFamily="34" charset="0"/>
                <a:cs typeface="Calibri" panose="020F0502020204030204" pitchFamily="34" charset="0"/>
              </a:rPr>
              <a:t>Business Issues</a:t>
            </a:r>
          </a:p>
        </p:txBody>
      </p:sp>
    </p:spTree>
    <p:extLst>
      <p:ext uri="{BB962C8B-B14F-4D97-AF65-F5344CB8AC3E}">
        <p14:creationId xmlns:p14="http://schemas.microsoft.com/office/powerpoint/2010/main" val="17045895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descr="A green and white check mark and a person&#10;&#10;Description automatically generated">
            <a:extLst>
              <a:ext uri="{FF2B5EF4-FFF2-40B4-BE49-F238E27FC236}">
                <a16:creationId xmlns:a16="http://schemas.microsoft.com/office/drawing/2014/main" id="{1EF34DB2-7176-A3B5-94CE-6D1A7CDB0E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0087" y="394847"/>
            <a:ext cx="1429090" cy="1370694"/>
          </a:xfrm>
          <a:prstGeom prst="rect">
            <a:avLst/>
          </a:prstGeom>
          <a:ln w="19050">
            <a:solidFill>
              <a:schemeClr val="bg1"/>
            </a:solidFill>
          </a:ln>
        </p:spPr>
      </p:pic>
      <p:sp>
        <p:nvSpPr>
          <p:cNvPr id="4" name="TextBox 3">
            <a:extLst>
              <a:ext uri="{FF2B5EF4-FFF2-40B4-BE49-F238E27FC236}">
                <a16:creationId xmlns:a16="http://schemas.microsoft.com/office/drawing/2014/main" id="{F7F14896-074A-B596-C654-0B3915CF39DC}"/>
              </a:ext>
            </a:extLst>
          </p:cNvPr>
          <p:cNvSpPr txBox="1"/>
          <p:nvPr/>
        </p:nvSpPr>
        <p:spPr>
          <a:xfrm>
            <a:off x="441920" y="1816124"/>
            <a:ext cx="3235569" cy="1015663"/>
          </a:xfrm>
          <a:prstGeom prst="rect">
            <a:avLst/>
          </a:prstGeom>
          <a:noFill/>
        </p:spPr>
        <p:txBody>
          <a:bodyPr wrap="square" rtlCol="0">
            <a:spAutoFit/>
          </a:bodyPr>
          <a:lstStyle/>
          <a:p>
            <a:pPr algn="ctr"/>
            <a:r>
              <a:rPr lang="en-US" sz="1600" b="1" dirty="0">
                <a:solidFill>
                  <a:schemeClr val="bg1"/>
                </a:solidFill>
                <a:latin typeface="Calibri" panose="020F0502020204030204" pitchFamily="34" charset="0"/>
                <a:cs typeface="Calibri" panose="020F0502020204030204" pitchFamily="34" charset="0"/>
              </a:rPr>
              <a:t>Verification of Identity &amp; Insurance Coverage</a:t>
            </a:r>
            <a:endParaRPr lang="en-US" sz="1600" dirty="0">
              <a:solidFill>
                <a:schemeClr val="bg1"/>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1400" dirty="0">
                <a:solidFill>
                  <a:schemeClr val="bg1"/>
                </a:solidFill>
                <a:latin typeface="Calibri" panose="020F0502020204030204" pitchFamily="34" charset="0"/>
                <a:cs typeface="Calibri" panose="020F0502020204030204" pitchFamily="34" charset="0"/>
              </a:rPr>
              <a:t>Verification takes 7-10 days</a:t>
            </a:r>
          </a:p>
          <a:p>
            <a:pPr marL="285750" indent="-285750">
              <a:buFont typeface="Arial" panose="020B0604020202020204" pitchFamily="34" charset="0"/>
              <a:buChar char="•"/>
            </a:pPr>
            <a:r>
              <a:rPr lang="en-US" sz="1400" dirty="0">
                <a:solidFill>
                  <a:schemeClr val="bg1"/>
                </a:solidFill>
                <a:latin typeface="Calibri" panose="020F0502020204030204" pitchFamily="34" charset="0"/>
                <a:cs typeface="Calibri" panose="020F0502020204030204" pitchFamily="34" charset="0"/>
              </a:rPr>
              <a:t>Insurance Coverage takes 20-30min</a:t>
            </a:r>
          </a:p>
        </p:txBody>
      </p:sp>
      <p:pic>
        <p:nvPicPr>
          <p:cNvPr id="5" name="Picture 4" descr="A person holding a magnifying glass&#10;&#10;Description automatically generated">
            <a:extLst>
              <a:ext uri="{FF2B5EF4-FFF2-40B4-BE49-F238E27FC236}">
                <a16:creationId xmlns:a16="http://schemas.microsoft.com/office/drawing/2014/main" id="{C3E06600-6EE4-1632-5FF6-8BEE772829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45802" y="402011"/>
            <a:ext cx="2328704" cy="1479196"/>
          </a:xfrm>
          <a:prstGeom prst="rect">
            <a:avLst/>
          </a:prstGeom>
          <a:ln w="19050">
            <a:solidFill>
              <a:schemeClr val="bg1"/>
            </a:solidFill>
          </a:ln>
        </p:spPr>
      </p:pic>
      <p:sp>
        <p:nvSpPr>
          <p:cNvPr id="6" name="TextBox 5">
            <a:extLst>
              <a:ext uri="{FF2B5EF4-FFF2-40B4-BE49-F238E27FC236}">
                <a16:creationId xmlns:a16="http://schemas.microsoft.com/office/drawing/2014/main" id="{405E9124-404E-233A-7FFF-8DB863C84E4C}"/>
              </a:ext>
            </a:extLst>
          </p:cNvPr>
          <p:cNvSpPr txBox="1"/>
          <p:nvPr/>
        </p:nvSpPr>
        <p:spPr>
          <a:xfrm>
            <a:off x="4375861" y="1917532"/>
            <a:ext cx="2940805" cy="1077218"/>
          </a:xfrm>
          <a:prstGeom prst="rect">
            <a:avLst/>
          </a:prstGeom>
          <a:noFill/>
        </p:spPr>
        <p:txBody>
          <a:bodyPr wrap="none" rtlCol="0">
            <a:spAutoFit/>
          </a:bodyPr>
          <a:lstStyle/>
          <a:p>
            <a:pPr algn="just"/>
            <a:r>
              <a:rPr lang="en-US" sz="1800" b="1" dirty="0">
                <a:solidFill>
                  <a:schemeClr val="bg1"/>
                </a:solidFill>
                <a:latin typeface="Calibri" panose="020F0502020204030204" pitchFamily="34" charset="0"/>
                <a:cs typeface="Calibri" panose="020F0502020204030204" pitchFamily="34" charset="0"/>
              </a:rPr>
              <a:t>Provision of Medical Records</a:t>
            </a:r>
          </a:p>
          <a:p>
            <a:pPr marL="285750" indent="-285750" algn="just">
              <a:buFont typeface="Arial" panose="020B0604020202020204" pitchFamily="34" charset="0"/>
              <a:buChar char="•"/>
            </a:pPr>
            <a:r>
              <a:rPr lang="en-US" sz="1400" dirty="0">
                <a:solidFill>
                  <a:schemeClr val="bg1"/>
                </a:solidFill>
                <a:latin typeface="Calibri" panose="020F0502020204030204" pitchFamily="34" charset="0"/>
                <a:cs typeface="Calibri" panose="020F0502020204030204" pitchFamily="34" charset="0"/>
              </a:rPr>
              <a:t>Maintaining &amp; Sharing Records</a:t>
            </a:r>
          </a:p>
          <a:p>
            <a:pPr marL="285750" indent="-285750" algn="just">
              <a:buFont typeface="Arial" panose="020B0604020202020204" pitchFamily="34" charset="0"/>
              <a:buChar char="•"/>
            </a:pPr>
            <a:r>
              <a:rPr lang="en-US" sz="1400" dirty="0">
                <a:solidFill>
                  <a:schemeClr val="bg1"/>
                </a:solidFill>
                <a:latin typeface="Calibri" panose="020F0502020204030204" pitchFamily="34" charset="0"/>
                <a:cs typeface="Calibri" panose="020F0502020204030204" pitchFamily="34" charset="0"/>
              </a:rPr>
              <a:t>Provide medical history</a:t>
            </a:r>
          </a:p>
          <a:p>
            <a:pPr marL="285750" indent="-285750" algn="just">
              <a:buFont typeface="Arial" panose="020B0604020202020204" pitchFamily="34" charset="0"/>
              <a:buChar char="•"/>
            </a:pPr>
            <a:endParaRPr lang="en-US" sz="1800" b="1" dirty="0">
              <a:solidFill>
                <a:schemeClr val="bg1"/>
              </a:solidFill>
              <a:latin typeface="Calibri" panose="020F0502020204030204" pitchFamily="34" charset="0"/>
              <a:cs typeface="Calibri" panose="020F0502020204030204" pitchFamily="34" charset="0"/>
            </a:endParaRPr>
          </a:p>
        </p:txBody>
      </p:sp>
      <p:pic>
        <p:nvPicPr>
          <p:cNvPr id="7" name="Picture 6" descr="A black rectangle with white lines&#10;&#10;Description automatically generated">
            <a:extLst>
              <a:ext uri="{FF2B5EF4-FFF2-40B4-BE49-F238E27FC236}">
                <a16:creationId xmlns:a16="http://schemas.microsoft.com/office/drawing/2014/main" id="{E2524B35-CC82-0B2B-2DF5-2696907CF32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12033" y="245436"/>
            <a:ext cx="2028219" cy="1703987"/>
          </a:xfrm>
          <a:prstGeom prst="rect">
            <a:avLst/>
          </a:prstGeom>
          <a:ln w="19050">
            <a:solidFill>
              <a:schemeClr val="bg1"/>
            </a:solidFill>
          </a:ln>
        </p:spPr>
      </p:pic>
      <p:sp>
        <p:nvSpPr>
          <p:cNvPr id="8" name="TextBox 7">
            <a:extLst>
              <a:ext uri="{FF2B5EF4-FFF2-40B4-BE49-F238E27FC236}">
                <a16:creationId xmlns:a16="http://schemas.microsoft.com/office/drawing/2014/main" id="{CB346D4C-A5EB-FA82-B873-6F265BE78F72}"/>
              </a:ext>
            </a:extLst>
          </p:cNvPr>
          <p:cNvSpPr txBox="1"/>
          <p:nvPr/>
        </p:nvSpPr>
        <p:spPr>
          <a:xfrm>
            <a:off x="8836509" y="1968489"/>
            <a:ext cx="1858201" cy="1446550"/>
          </a:xfrm>
          <a:prstGeom prst="rect">
            <a:avLst/>
          </a:prstGeom>
          <a:noFill/>
        </p:spPr>
        <p:txBody>
          <a:bodyPr wrap="none" rtlCol="0">
            <a:spAutoFit/>
          </a:bodyPr>
          <a:lstStyle/>
          <a:p>
            <a:pPr algn="just"/>
            <a:r>
              <a:rPr lang="en-US" sz="1800" b="1" dirty="0">
                <a:solidFill>
                  <a:schemeClr val="bg1"/>
                </a:solidFill>
                <a:latin typeface="Calibri" panose="020F0502020204030204" pitchFamily="34" charset="0"/>
                <a:cs typeface="Calibri" panose="020F0502020204030204" pitchFamily="34" charset="0"/>
              </a:rPr>
              <a:t>Claim Submission</a:t>
            </a:r>
          </a:p>
          <a:p>
            <a:pPr marL="285750" indent="-285750" algn="just">
              <a:buFont typeface="Arial" panose="020B0604020202020204" pitchFamily="34" charset="0"/>
              <a:buChar char="•"/>
            </a:pPr>
            <a:r>
              <a:rPr lang="en-US" sz="1400" dirty="0">
                <a:solidFill>
                  <a:schemeClr val="bg1"/>
                </a:solidFill>
                <a:latin typeface="Calibri" panose="020F0502020204030204" pitchFamily="34" charset="0"/>
                <a:cs typeface="Calibri" panose="020F0502020204030204" pitchFamily="34" charset="0"/>
              </a:rPr>
              <a:t>Manual Claims</a:t>
            </a:r>
          </a:p>
          <a:p>
            <a:pPr marL="285750" indent="-285750" algn="just">
              <a:buFont typeface="Arial" panose="020B0604020202020204" pitchFamily="34" charset="0"/>
              <a:buChar char="•"/>
            </a:pPr>
            <a:r>
              <a:rPr lang="en-US" sz="1400" dirty="0">
                <a:solidFill>
                  <a:schemeClr val="bg1"/>
                </a:solidFill>
                <a:latin typeface="Calibri" panose="020F0502020204030204" pitchFamily="34" charset="0"/>
                <a:cs typeface="Calibri" panose="020F0502020204030204" pitchFamily="34" charset="0"/>
              </a:rPr>
              <a:t>Errors</a:t>
            </a:r>
          </a:p>
          <a:p>
            <a:pPr marL="285750" indent="-285750" algn="just">
              <a:buFont typeface="Arial" panose="020B0604020202020204" pitchFamily="34" charset="0"/>
              <a:buChar char="•"/>
            </a:pPr>
            <a:r>
              <a:rPr lang="en-US" sz="1400" dirty="0">
                <a:solidFill>
                  <a:schemeClr val="bg1"/>
                </a:solidFill>
                <a:latin typeface="Calibri" panose="020F0502020204030204" pitchFamily="34" charset="0"/>
                <a:cs typeface="Calibri" panose="020F0502020204030204" pitchFamily="34" charset="0"/>
              </a:rPr>
              <a:t>Delays</a:t>
            </a:r>
          </a:p>
          <a:p>
            <a:pPr marL="285750" indent="-285750" algn="just">
              <a:buFont typeface="Arial" panose="020B0604020202020204" pitchFamily="34" charset="0"/>
              <a:buChar char="•"/>
            </a:pPr>
            <a:r>
              <a:rPr lang="en-US" sz="1400" dirty="0">
                <a:solidFill>
                  <a:schemeClr val="bg1"/>
                </a:solidFill>
                <a:latin typeface="Calibri" panose="020F0502020204030204" pitchFamily="34" charset="0"/>
                <a:cs typeface="Calibri" panose="020F0502020204030204" pitchFamily="34" charset="0"/>
              </a:rPr>
              <a:t>Documentation</a:t>
            </a:r>
          </a:p>
          <a:p>
            <a:pPr marL="285750" indent="-285750" algn="just">
              <a:buFont typeface="Arial" panose="020B0604020202020204" pitchFamily="34" charset="0"/>
              <a:buChar char="•"/>
            </a:pPr>
            <a:r>
              <a:rPr lang="en-US" sz="1400" dirty="0">
                <a:solidFill>
                  <a:schemeClr val="bg1"/>
                </a:solidFill>
                <a:latin typeface="Calibri" panose="020F0502020204030204" pitchFamily="34" charset="0"/>
                <a:cs typeface="Calibri" panose="020F0502020204030204" pitchFamily="34" charset="0"/>
              </a:rPr>
              <a:t>Costs</a:t>
            </a:r>
          </a:p>
        </p:txBody>
      </p:sp>
      <p:pic>
        <p:nvPicPr>
          <p:cNvPr id="9" name="Picture 8" descr="Blue line art of a computer and a funnel&#10;&#10;Description automatically generated">
            <a:extLst>
              <a:ext uri="{FF2B5EF4-FFF2-40B4-BE49-F238E27FC236}">
                <a16:creationId xmlns:a16="http://schemas.microsoft.com/office/drawing/2014/main" id="{6CB026A2-4CE6-29A5-B3DA-4B33CFFCD05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72371" y="4024537"/>
            <a:ext cx="1475565" cy="1354217"/>
          </a:xfrm>
          <a:prstGeom prst="rect">
            <a:avLst/>
          </a:prstGeom>
          <a:ln w="19050">
            <a:solidFill>
              <a:schemeClr val="bg1"/>
            </a:solidFill>
          </a:ln>
        </p:spPr>
      </p:pic>
      <p:sp>
        <p:nvSpPr>
          <p:cNvPr id="10" name="TextBox 9">
            <a:extLst>
              <a:ext uri="{FF2B5EF4-FFF2-40B4-BE49-F238E27FC236}">
                <a16:creationId xmlns:a16="http://schemas.microsoft.com/office/drawing/2014/main" id="{205CF3EA-B6F9-8227-AAAE-6443D5EE8C88}"/>
              </a:ext>
            </a:extLst>
          </p:cNvPr>
          <p:cNvSpPr txBox="1"/>
          <p:nvPr/>
        </p:nvSpPr>
        <p:spPr>
          <a:xfrm>
            <a:off x="4897315" y="5467341"/>
            <a:ext cx="7167214" cy="1231106"/>
          </a:xfrm>
          <a:prstGeom prst="rect">
            <a:avLst/>
          </a:prstGeom>
          <a:noFill/>
        </p:spPr>
        <p:txBody>
          <a:bodyPr wrap="square" rtlCol="0">
            <a:spAutoFit/>
          </a:bodyPr>
          <a:lstStyle/>
          <a:p>
            <a:r>
              <a:rPr lang="en-US" sz="1800" b="1" dirty="0">
                <a:solidFill>
                  <a:schemeClr val="bg1"/>
                </a:solidFill>
                <a:latin typeface="Calibri" panose="020F0502020204030204" pitchFamily="34" charset="0"/>
                <a:cs typeface="Calibri" panose="020F0502020204030204" pitchFamily="34" charset="0"/>
              </a:rPr>
              <a:t>Claim Processing</a:t>
            </a:r>
          </a:p>
          <a:p>
            <a:pPr marL="285750" indent="-285750">
              <a:buFont typeface="Arial" panose="020B0604020202020204" pitchFamily="34" charset="0"/>
              <a:buChar char="•"/>
            </a:pPr>
            <a:r>
              <a:rPr lang="en-US" sz="1400" dirty="0">
                <a:solidFill>
                  <a:schemeClr val="bg1"/>
                </a:solidFill>
                <a:latin typeface="Calibri" panose="020F0502020204030204" pitchFamily="34" charset="0"/>
                <a:cs typeface="Calibri" panose="020F0502020204030204" pitchFamily="34" charset="0"/>
              </a:rPr>
              <a:t>Slow Processing</a:t>
            </a:r>
          </a:p>
          <a:p>
            <a:pPr marL="285750" indent="-285750">
              <a:buFont typeface="Arial" panose="020B0604020202020204" pitchFamily="34" charset="0"/>
              <a:buChar char="•"/>
            </a:pPr>
            <a:r>
              <a:rPr lang="en-US" sz="1400" dirty="0">
                <a:solidFill>
                  <a:schemeClr val="bg1"/>
                </a:solidFill>
                <a:latin typeface="Calibri" panose="020F0502020204030204" pitchFamily="34" charset="0"/>
                <a:cs typeface="Calibri" panose="020F0502020204030204" pitchFamily="34" charset="0"/>
              </a:rPr>
              <a:t>Intermediaries Involved</a:t>
            </a:r>
          </a:p>
          <a:p>
            <a:pPr marL="285750" indent="-285750">
              <a:buFont typeface="Arial" panose="020B0604020202020204" pitchFamily="34" charset="0"/>
              <a:buChar char="•"/>
            </a:pPr>
            <a:r>
              <a:rPr lang="en-US" sz="1400" dirty="0">
                <a:solidFill>
                  <a:schemeClr val="bg1"/>
                </a:solidFill>
                <a:latin typeface="Calibri" panose="020F0502020204030204" pitchFamily="34" charset="0"/>
                <a:cs typeface="Calibri" panose="020F0502020204030204" pitchFamily="34" charset="0"/>
              </a:rPr>
              <a:t>Manual Reviews</a:t>
            </a:r>
          </a:p>
          <a:p>
            <a:pPr marL="285750" indent="-285750">
              <a:buFont typeface="Arial" panose="020B0604020202020204" pitchFamily="34" charset="0"/>
              <a:buChar char="•"/>
            </a:pPr>
            <a:r>
              <a:rPr lang="en-US" sz="1400" dirty="0">
                <a:solidFill>
                  <a:schemeClr val="bg1"/>
                </a:solidFill>
                <a:latin typeface="Calibri" panose="020F0502020204030204" pitchFamily="34" charset="0"/>
                <a:cs typeface="Calibri" panose="020F0502020204030204" pitchFamily="34" charset="0"/>
              </a:rPr>
              <a:t>Late Payments</a:t>
            </a:r>
          </a:p>
        </p:txBody>
      </p:sp>
      <p:pic>
        <p:nvPicPr>
          <p:cNvPr id="11" name="Picture 10" descr="A black background with a black square&#10;&#10;Description automatically generated with medium confidence">
            <a:extLst>
              <a:ext uri="{FF2B5EF4-FFF2-40B4-BE49-F238E27FC236}">
                <a16:creationId xmlns:a16="http://schemas.microsoft.com/office/drawing/2014/main" id="{C0DF848D-EC1B-5A0B-2321-BC9ACBFE837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80610" y="4084799"/>
            <a:ext cx="1126309" cy="1233695"/>
          </a:xfrm>
          <a:prstGeom prst="rect">
            <a:avLst/>
          </a:prstGeom>
        </p:spPr>
      </p:pic>
      <p:sp>
        <p:nvSpPr>
          <p:cNvPr id="12" name="TextBox 11">
            <a:extLst>
              <a:ext uri="{FF2B5EF4-FFF2-40B4-BE49-F238E27FC236}">
                <a16:creationId xmlns:a16="http://schemas.microsoft.com/office/drawing/2014/main" id="{BA1A58CA-FC19-3328-C76E-D01A81314374}"/>
              </a:ext>
            </a:extLst>
          </p:cNvPr>
          <p:cNvSpPr txBox="1"/>
          <p:nvPr/>
        </p:nvSpPr>
        <p:spPr>
          <a:xfrm>
            <a:off x="837176" y="5447490"/>
            <a:ext cx="2707985" cy="1015663"/>
          </a:xfrm>
          <a:prstGeom prst="rect">
            <a:avLst/>
          </a:prstGeom>
          <a:noFill/>
        </p:spPr>
        <p:txBody>
          <a:bodyPr wrap="none" rtlCol="0">
            <a:spAutoFit/>
          </a:bodyPr>
          <a:lstStyle/>
          <a:p>
            <a:pPr algn="just"/>
            <a:r>
              <a:rPr lang="en-US" sz="1800" b="1" dirty="0">
                <a:solidFill>
                  <a:schemeClr val="bg1"/>
                </a:solidFill>
                <a:latin typeface="Calibri" panose="020F0502020204030204" pitchFamily="34" charset="0"/>
                <a:cs typeface="Calibri" panose="020F0502020204030204" pitchFamily="34" charset="0"/>
              </a:rPr>
              <a:t>Adjudication and Payment</a:t>
            </a:r>
          </a:p>
          <a:p>
            <a:pPr marL="285750" indent="-285750" algn="just">
              <a:buFont typeface="Arial" panose="020B0604020202020204" pitchFamily="34" charset="0"/>
              <a:buChar char="•"/>
            </a:pPr>
            <a:r>
              <a:rPr lang="en-US" sz="1400" dirty="0">
                <a:solidFill>
                  <a:schemeClr val="bg1"/>
                </a:solidFill>
                <a:latin typeface="Calibri" panose="020F0502020204030204" pitchFamily="34" charset="0"/>
                <a:cs typeface="Calibri" panose="020F0502020204030204" pitchFamily="34" charset="0"/>
              </a:rPr>
              <a:t>Multiple parties involved</a:t>
            </a:r>
          </a:p>
          <a:p>
            <a:pPr marL="285750" indent="-285750" algn="just">
              <a:buFont typeface="Arial" panose="020B0604020202020204" pitchFamily="34" charset="0"/>
              <a:buChar char="•"/>
            </a:pPr>
            <a:r>
              <a:rPr lang="en-US" sz="1400" dirty="0">
                <a:solidFill>
                  <a:schemeClr val="bg1"/>
                </a:solidFill>
                <a:latin typeface="Calibri" panose="020F0502020204030204" pitchFamily="34" charset="0"/>
                <a:cs typeface="Calibri" panose="020F0502020204030204" pitchFamily="34" charset="0"/>
              </a:rPr>
              <a:t>Errors in Calculations</a:t>
            </a:r>
          </a:p>
          <a:p>
            <a:pPr marL="285750" indent="-285750" algn="just">
              <a:buFont typeface="Arial" panose="020B0604020202020204" pitchFamily="34" charset="0"/>
              <a:buChar char="•"/>
            </a:pPr>
            <a:r>
              <a:rPr lang="en-US" sz="1400" dirty="0">
                <a:solidFill>
                  <a:schemeClr val="bg1"/>
                </a:solidFill>
                <a:latin typeface="Calibri" panose="020F0502020204030204" pitchFamily="34" charset="0"/>
                <a:cs typeface="Calibri" panose="020F0502020204030204" pitchFamily="34" charset="0"/>
              </a:rPr>
              <a:t>Cannot Verify Bills</a:t>
            </a:r>
          </a:p>
        </p:txBody>
      </p:sp>
      <p:pic>
        <p:nvPicPr>
          <p:cNvPr id="13" name="Picture 12" descr="A black background with a black square&#10;&#10;Description automatically generated with medium confidence">
            <a:extLst>
              <a:ext uri="{FF2B5EF4-FFF2-40B4-BE49-F238E27FC236}">
                <a16:creationId xmlns:a16="http://schemas.microsoft.com/office/drawing/2014/main" id="{C6D0B6BD-80E9-D3CD-BC0E-BD00453281A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070036" y="3964277"/>
            <a:ext cx="1391145" cy="1354217"/>
          </a:xfrm>
          <a:prstGeom prst="rect">
            <a:avLst/>
          </a:prstGeom>
          <a:ln w="19050">
            <a:solidFill>
              <a:schemeClr val="bg1"/>
            </a:solidFill>
          </a:ln>
        </p:spPr>
      </p:pic>
      <p:sp>
        <p:nvSpPr>
          <p:cNvPr id="14" name="TextBox 13">
            <a:extLst>
              <a:ext uri="{FF2B5EF4-FFF2-40B4-BE49-F238E27FC236}">
                <a16:creationId xmlns:a16="http://schemas.microsoft.com/office/drawing/2014/main" id="{BAA23E04-3C96-73C4-83E8-BD11AEF9F5D7}"/>
              </a:ext>
            </a:extLst>
          </p:cNvPr>
          <p:cNvSpPr txBox="1"/>
          <p:nvPr/>
        </p:nvSpPr>
        <p:spPr>
          <a:xfrm>
            <a:off x="8951122" y="5405786"/>
            <a:ext cx="1628972" cy="1354217"/>
          </a:xfrm>
          <a:prstGeom prst="rect">
            <a:avLst/>
          </a:prstGeom>
          <a:noFill/>
        </p:spPr>
        <p:txBody>
          <a:bodyPr wrap="none" rtlCol="0">
            <a:spAutoFit/>
          </a:bodyPr>
          <a:lstStyle/>
          <a:p>
            <a:r>
              <a:rPr lang="en-US" sz="1800" b="1" dirty="0">
                <a:solidFill>
                  <a:schemeClr val="bg1"/>
                </a:solidFill>
                <a:latin typeface="Calibri" panose="020F0502020204030204" pitchFamily="34" charset="0"/>
                <a:cs typeface="Calibri" panose="020F0502020204030204" pitchFamily="34" charset="0"/>
              </a:rPr>
              <a:t>Data Breaches</a:t>
            </a:r>
          </a:p>
          <a:p>
            <a:pPr marL="285750" indent="-285750">
              <a:buFont typeface="Arial" panose="020B0604020202020204" pitchFamily="34" charset="0"/>
              <a:buChar char="•"/>
            </a:pPr>
            <a:r>
              <a:rPr lang="en-US" sz="1400" dirty="0">
                <a:solidFill>
                  <a:schemeClr val="bg1"/>
                </a:solidFill>
                <a:latin typeface="Calibri" panose="020F0502020204030204" pitchFamily="34" charset="0"/>
                <a:cs typeface="Calibri" panose="020F0502020204030204" pitchFamily="34" charset="0"/>
              </a:rPr>
              <a:t>Privacy Issues</a:t>
            </a:r>
          </a:p>
          <a:p>
            <a:pPr marL="285750" indent="-285750">
              <a:buFont typeface="Arial" panose="020B0604020202020204" pitchFamily="34" charset="0"/>
              <a:buChar char="•"/>
            </a:pPr>
            <a:r>
              <a:rPr lang="en-US" sz="1400" dirty="0">
                <a:solidFill>
                  <a:schemeClr val="bg1"/>
                </a:solidFill>
                <a:latin typeface="Calibri" panose="020F0502020204030204" pitchFamily="34" charset="0"/>
                <a:cs typeface="Calibri" panose="020F0502020204030204" pitchFamily="34" charset="0"/>
              </a:rPr>
              <a:t>Financial Losses</a:t>
            </a:r>
          </a:p>
          <a:p>
            <a:pPr marL="285750" indent="-285750">
              <a:buFont typeface="Arial" panose="020B0604020202020204" pitchFamily="34" charset="0"/>
              <a:buChar char="•"/>
            </a:pPr>
            <a:endParaRPr lang="en-US" sz="1800" b="1" dirty="0">
              <a:solidFill>
                <a:schemeClr val="bg1"/>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endParaRPr lang="en-US" sz="1800" b="1" dirty="0">
              <a:solidFill>
                <a:schemeClr val="bg1"/>
              </a:solidFill>
              <a:latin typeface="Calibri" panose="020F0502020204030204" pitchFamily="34" charset="0"/>
              <a:cs typeface="Calibri" panose="020F0502020204030204" pitchFamily="34" charset="0"/>
            </a:endParaRPr>
          </a:p>
        </p:txBody>
      </p:sp>
      <p:pic>
        <p:nvPicPr>
          <p:cNvPr id="15" name="Picture 14" descr="A black background with a black square&#10;&#10;Description automatically generated with medium confidence">
            <a:extLst>
              <a:ext uri="{FF2B5EF4-FFF2-40B4-BE49-F238E27FC236}">
                <a16:creationId xmlns:a16="http://schemas.microsoft.com/office/drawing/2014/main" id="{DFBADA18-7A2C-6CDE-903B-5D78C07A056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96549" y="4084799"/>
            <a:ext cx="1126309" cy="1233695"/>
          </a:xfrm>
          <a:prstGeom prst="rect">
            <a:avLst/>
          </a:prstGeom>
          <a:ln w="19050">
            <a:solidFill>
              <a:schemeClr val="bg1"/>
            </a:solidFill>
          </a:ln>
        </p:spPr>
      </p:pic>
    </p:spTree>
    <p:extLst>
      <p:ext uri="{BB962C8B-B14F-4D97-AF65-F5344CB8AC3E}">
        <p14:creationId xmlns:p14="http://schemas.microsoft.com/office/powerpoint/2010/main" val="30876721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descr="A graph with numbers and purple bars&#10;&#10;Description automatically generated">
            <a:extLst>
              <a:ext uri="{FF2B5EF4-FFF2-40B4-BE49-F238E27FC236}">
                <a16:creationId xmlns:a16="http://schemas.microsoft.com/office/drawing/2014/main" id="{C4A507BA-E636-1A17-AC09-FBA22DECC5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64530" y="602993"/>
            <a:ext cx="6462939" cy="2985817"/>
          </a:xfrm>
          <a:prstGeom prst="rect">
            <a:avLst/>
          </a:prstGeom>
        </p:spPr>
      </p:pic>
      <p:sp>
        <p:nvSpPr>
          <p:cNvPr id="4" name="TextBox 3">
            <a:extLst>
              <a:ext uri="{FF2B5EF4-FFF2-40B4-BE49-F238E27FC236}">
                <a16:creationId xmlns:a16="http://schemas.microsoft.com/office/drawing/2014/main" id="{DE4AFC5A-2376-1CD4-8FBC-C7D4C3B4D9B7}"/>
              </a:ext>
            </a:extLst>
          </p:cNvPr>
          <p:cNvSpPr txBox="1"/>
          <p:nvPr/>
        </p:nvSpPr>
        <p:spPr>
          <a:xfrm>
            <a:off x="153571" y="6503136"/>
            <a:ext cx="6047694" cy="276999"/>
          </a:xfrm>
          <a:prstGeom prst="rect">
            <a:avLst/>
          </a:prstGeom>
          <a:noFill/>
        </p:spPr>
        <p:txBody>
          <a:bodyPr wrap="square">
            <a:spAutoFit/>
          </a:bodyPr>
          <a:lstStyle/>
          <a:p>
            <a:r>
              <a:rPr lang="en-US" sz="1200" dirty="0">
                <a:solidFill>
                  <a:schemeClr val="bg1"/>
                </a:solidFill>
                <a:latin typeface="Calibri" panose="020F0502020204030204" pitchFamily="34" charset="0"/>
                <a:cs typeface="Calibri" panose="020F0502020204030204" pitchFamily="34" charset="0"/>
              </a:rPr>
              <a:t>Source: </a:t>
            </a:r>
            <a:r>
              <a:rPr lang="en-US" sz="1200" dirty="0">
                <a:solidFill>
                  <a:schemeClr val="bg1"/>
                </a:solidFill>
                <a:latin typeface="Calibri" panose="020F0502020204030204" pitchFamily="34" charset="0"/>
                <a:cs typeface="Calibri" panose="020F0502020204030204" pitchFamily="34" charset="0"/>
                <a:hlinkClick r:id="rId3">
                  <a:extLst>
                    <a:ext uri="{A12FA001-AC4F-418D-AE19-62706E023703}">
                      <ahyp:hlinkClr xmlns:ahyp="http://schemas.microsoft.com/office/drawing/2018/hyperlinkcolor" val="tx"/>
                    </a:ext>
                  </a:extLst>
                </a:hlinkClick>
              </a:rPr>
              <a:t>HIPAA Journal</a:t>
            </a:r>
            <a:endParaRPr lang="en-US" sz="1200" dirty="0">
              <a:solidFill>
                <a:schemeClr val="bg1"/>
              </a:solidFill>
              <a:latin typeface="Calibri" panose="020F0502020204030204" pitchFamily="34" charset="0"/>
              <a:cs typeface="Calibri" panose="020F0502020204030204" pitchFamily="34" charset="0"/>
            </a:endParaRPr>
          </a:p>
        </p:txBody>
      </p:sp>
      <p:pic>
        <p:nvPicPr>
          <p:cNvPr id="6" name="Picture 5" descr="A graph of data being used to show the number of the number of the company's data&#10;&#10;Description automatically generated with medium confidence">
            <a:extLst>
              <a:ext uri="{FF2B5EF4-FFF2-40B4-BE49-F238E27FC236}">
                <a16:creationId xmlns:a16="http://schemas.microsoft.com/office/drawing/2014/main" id="{E511F232-6766-DCC8-29BE-F5CCA496B18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8421" y="3792119"/>
            <a:ext cx="5237476" cy="2627177"/>
          </a:xfrm>
          <a:prstGeom prst="rect">
            <a:avLst/>
          </a:prstGeom>
        </p:spPr>
      </p:pic>
      <p:pic>
        <p:nvPicPr>
          <p:cNvPr id="8" name="Picture 7" descr="A graph with numbers and a bar&#10;&#10;Description automatically generated">
            <a:extLst>
              <a:ext uri="{FF2B5EF4-FFF2-40B4-BE49-F238E27FC236}">
                <a16:creationId xmlns:a16="http://schemas.microsoft.com/office/drawing/2014/main" id="{C735698C-3E97-4583-C3D4-66A8C442FBE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01265" y="3792118"/>
            <a:ext cx="5164791" cy="2627177"/>
          </a:xfrm>
          <a:prstGeom prst="rect">
            <a:avLst/>
          </a:prstGeom>
        </p:spPr>
      </p:pic>
      <p:sp>
        <p:nvSpPr>
          <p:cNvPr id="9" name="TextBox 8">
            <a:extLst>
              <a:ext uri="{FF2B5EF4-FFF2-40B4-BE49-F238E27FC236}">
                <a16:creationId xmlns:a16="http://schemas.microsoft.com/office/drawing/2014/main" id="{1B05C13E-8DB0-BA3C-1CB0-91000C1AA3D3}"/>
              </a:ext>
            </a:extLst>
          </p:cNvPr>
          <p:cNvSpPr txBox="1"/>
          <p:nvPr/>
        </p:nvSpPr>
        <p:spPr>
          <a:xfrm>
            <a:off x="2953214" y="77865"/>
            <a:ext cx="8845327" cy="430887"/>
          </a:xfrm>
          <a:prstGeom prst="rect">
            <a:avLst/>
          </a:prstGeom>
          <a:noFill/>
        </p:spPr>
        <p:txBody>
          <a:bodyPr wrap="square" rtlCol="0">
            <a:spAutoFit/>
          </a:bodyPr>
          <a:lstStyle/>
          <a:p>
            <a:r>
              <a:rPr lang="en-US" sz="2200" b="1" dirty="0">
                <a:solidFill>
                  <a:schemeClr val="bg1"/>
                </a:solidFill>
                <a:latin typeface="Calibri" panose="020F0502020204030204" pitchFamily="34" charset="0"/>
                <a:cs typeface="Calibri" panose="020F0502020204030204" pitchFamily="34" charset="0"/>
              </a:rPr>
              <a:t>Statistics on Health Record Breaches from 2009-2022</a:t>
            </a:r>
          </a:p>
        </p:txBody>
      </p:sp>
    </p:spTree>
    <p:extLst>
      <p:ext uri="{BB962C8B-B14F-4D97-AF65-F5344CB8AC3E}">
        <p14:creationId xmlns:p14="http://schemas.microsoft.com/office/powerpoint/2010/main" val="12828712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D9C43F2A-F499-0D6F-DC73-0358A25B98A6}"/>
              </a:ext>
            </a:extLst>
          </p:cNvPr>
          <p:cNvSpPr txBox="1"/>
          <p:nvPr/>
        </p:nvSpPr>
        <p:spPr>
          <a:xfrm>
            <a:off x="361605" y="549016"/>
            <a:ext cx="11581011" cy="5447645"/>
          </a:xfrm>
          <a:prstGeom prst="rect">
            <a:avLst/>
          </a:prstGeom>
          <a:noFill/>
        </p:spPr>
        <p:txBody>
          <a:bodyPr wrap="square">
            <a:spAutoFit/>
          </a:bodyPr>
          <a:lstStyle/>
          <a:p>
            <a:pPr algn="ctr"/>
            <a:r>
              <a:rPr lang="en-US" sz="2000" b="1" dirty="0">
                <a:solidFill>
                  <a:schemeClr val="bg1"/>
                </a:solidFill>
                <a:latin typeface="Calibri" panose="020F0502020204030204" pitchFamily="34" charset="0"/>
                <a:cs typeface="Calibri" panose="020F0502020204030204" pitchFamily="34" charset="0"/>
              </a:rPr>
              <a:t>Financial losses due to Health Record Breaches </a:t>
            </a:r>
          </a:p>
          <a:p>
            <a:pPr algn="just"/>
            <a:endParaRPr lang="en-US" sz="2000" b="1" dirty="0">
              <a:solidFill>
                <a:schemeClr val="bg1"/>
              </a:solidFill>
              <a:latin typeface="Calibri" panose="020F0502020204030204" pitchFamily="34" charset="0"/>
              <a:cs typeface="Calibri" panose="020F0502020204030204" pitchFamily="34" charset="0"/>
            </a:endParaRPr>
          </a:p>
          <a:p>
            <a:pPr marL="285750" indent="-285750" algn="just">
              <a:buFont typeface="Arial" panose="020B0604020202020204" pitchFamily="34" charset="0"/>
              <a:buChar char="•"/>
            </a:pPr>
            <a:r>
              <a:rPr lang="en-US" sz="1600" dirty="0">
                <a:solidFill>
                  <a:schemeClr val="bg1"/>
                </a:solidFill>
                <a:latin typeface="Calibri" panose="020F0502020204030204" pitchFamily="34" charset="0"/>
                <a:cs typeface="Calibri" panose="020F0502020204030204" pitchFamily="34" charset="0"/>
              </a:rPr>
              <a:t>Our healthcare data breach statistics clearly show there has been an upward trend in data breaches over the past 14 years, with 2021 seeing more data breaches reported than any other year. Between 2009 and 2022, 5,150 healthcare data breaches of 500 or more records have been reported to the HHS’ Office for Civil Rights. </a:t>
            </a:r>
          </a:p>
          <a:p>
            <a:pPr marL="285750" indent="-285750" algn="just">
              <a:buFont typeface="Arial" panose="020B0604020202020204" pitchFamily="34" charset="0"/>
              <a:buChar char="•"/>
            </a:pPr>
            <a:endParaRPr lang="en-US" sz="1600" dirty="0">
              <a:solidFill>
                <a:schemeClr val="bg1"/>
              </a:solidFill>
              <a:latin typeface="Calibri" panose="020F0502020204030204" pitchFamily="34" charset="0"/>
              <a:cs typeface="Calibri" panose="020F0502020204030204" pitchFamily="34" charset="0"/>
            </a:endParaRPr>
          </a:p>
          <a:p>
            <a:pPr marL="285750" indent="-285750" algn="just">
              <a:buFont typeface="Arial" panose="020B0604020202020204" pitchFamily="34" charset="0"/>
              <a:buChar char="•"/>
            </a:pPr>
            <a:r>
              <a:rPr lang="en-US" sz="1600" dirty="0">
                <a:solidFill>
                  <a:schemeClr val="bg1"/>
                </a:solidFill>
                <a:latin typeface="Calibri" panose="020F0502020204030204" pitchFamily="34" charset="0"/>
                <a:cs typeface="Calibri" panose="020F0502020204030204" pitchFamily="34" charset="0"/>
              </a:rPr>
              <a:t>This breaches have resulted in the exposure or impermissible disclosure of 382,262,109 healthcare records. That equates to more than 1.2x the population of the United States.</a:t>
            </a:r>
          </a:p>
          <a:p>
            <a:pPr algn="just"/>
            <a:endParaRPr lang="en-US" sz="1600" dirty="0">
              <a:solidFill>
                <a:schemeClr val="bg1"/>
              </a:solidFill>
              <a:latin typeface="Calibri" panose="020F0502020204030204" pitchFamily="34" charset="0"/>
              <a:cs typeface="Calibri" panose="020F0502020204030204" pitchFamily="34" charset="0"/>
            </a:endParaRPr>
          </a:p>
          <a:p>
            <a:pPr marL="285750" indent="-285750" algn="just">
              <a:buFont typeface="Arial" panose="020B0604020202020204" pitchFamily="34" charset="0"/>
              <a:buChar char="•"/>
            </a:pPr>
            <a:r>
              <a:rPr lang="en-US" sz="1600" dirty="0">
                <a:solidFill>
                  <a:schemeClr val="bg1"/>
                </a:solidFill>
                <a:latin typeface="Calibri" panose="020F0502020204030204" pitchFamily="34" charset="0"/>
                <a:cs typeface="Calibri" panose="020F0502020204030204" pitchFamily="34" charset="0"/>
              </a:rPr>
              <a:t>Moreover, data breaches leads to massive financial losses for Insurance firms and regulatory bodies keep track of data records to protect user’s sensitive data .</a:t>
            </a:r>
          </a:p>
          <a:p>
            <a:pPr marL="285750" indent="-285750" algn="just">
              <a:buFont typeface="Arial" panose="020B0604020202020204" pitchFamily="34" charset="0"/>
              <a:buChar char="•"/>
            </a:pPr>
            <a:endParaRPr lang="en-US" sz="1600" dirty="0">
              <a:solidFill>
                <a:schemeClr val="bg1"/>
              </a:solidFill>
              <a:latin typeface="Calibri" panose="020F0502020204030204" pitchFamily="34" charset="0"/>
              <a:cs typeface="Calibri" panose="020F0502020204030204" pitchFamily="34" charset="0"/>
            </a:endParaRPr>
          </a:p>
          <a:p>
            <a:pPr marL="285750" indent="-285750" algn="just">
              <a:buFont typeface="Arial" panose="020B0604020202020204" pitchFamily="34" charset="0"/>
              <a:buChar char="•"/>
            </a:pPr>
            <a:r>
              <a:rPr lang="en-US" sz="1600" dirty="0">
                <a:solidFill>
                  <a:schemeClr val="bg1"/>
                </a:solidFill>
                <a:latin typeface="Calibri" panose="020F0502020204030204" pitchFamily="34" charset="0"/>
                <a:cs typeface="Calibri" panose="020F0502020204030204" pitchFamily="34" charset="0"/>
              </a:rPr>
              <a:t>In 2018, the largest ever financial penalty for HIPAA violations was paid by </a:t>
            </a:r>
            <a:r>
              <a:rPr lang="en-US" sz="1600" b="1" dirty="0">
                <a:solidFill>
                  <a:schemeClr val="bg1"/>
                </a:solidFill>
                <a:latin typeface="Calibri" panose="020F0502020204030204" pitchFamily="34" charset="0"/>
                <a:cs typeface="Calibri" panose="020F0502020204030204" pitchFamily="34" charset="0"/>
              </a:rPr>
              <a:t>Anthem Inc</a:t>
            </a:r>
            <a:r>
              <a:rPr lang="en-US" sz="1600" dirty="0">
                <a:solidFill>
                  <a:schemeClr val="bg1"/>
                </a:solidFill>
                <a:latin typeface="Calibri" panose="020F0502020204030204" pitchFamily="34" charset="0"/>
                <a:cs typeface="Calibri" panose="020F0502020204030204" pitchFamily="34" charset="0"/>
              </a:rPr>
              <a:t> to resolve potential violations of the HIPAA Security Rule. It was </a:t>
            </a:r>
            <a:r>
              <a:rPr lang="en-US" sz="1600" b="1" dirty="0">
                <a:solidFill>
                  <a:schemeClr val="bg1"/>
                </a:solidFill>
                <a:latin typeface="Calibri" panose="020F0502020204030204" pitchFamily="34" charset="0"/>
                <a:cs typeface="Calibri" panose="020F0502020204030204" pitchFamily="34" charset="0"/>
              </a:rPr>
              <a:t>78.8 million record data breach in 2015</a:t>
            </a:r>
            <a:r>
              <a:rPr lang="en-US" sz="1600" dirty="0">
                <a:solidFill>
                  <a:schemeClr val="bg1"/>
                </a:solidFill>
                <a:latin typeface="Calibri" panose="020F0502020204030204" pitchFamily="34" charset="0"/>
                <a:cs typeface="Calibri" panose="020F0502020204030204" pitchFamily="34" charset="0"/>
              </a:rPr>
              <a:t>. Anthem </a:t>
            </a:r>
            <a:r>
              <a:rPr lang="en-US" sz="1600" b="1" dirty="0">
                <a:solidFill>
                  <a:schemeClr val="bg1"/>
                </a:solidFill>
                <a:latin typeface="Calibri" panose="020F0502020204030204" pitchFamily="34" charset="0"/>
                <a:cs typeface="Calibri" panose="020F0502020204030204" pitchFamily="34" charset="0"/>
              </a:rPr>
              <a:t>paid $16 million</a:t>
            </a:r>
            <a:r>
              <a:rPr lang="en-US" sz="1600" dirty="0">
                <a:solidFill>
                  <a:schemeClr val="bg1"/>
                </a:solidFill>
                <a:latin typeface="Calibri" panose="020F0502020204030204" pitchFamily="34" charset="0"/>
                <a:cs typeface="Calibri" panose="020F0502020204030204" pitchFamily="34" charset="0"/>
              </a:rPr>
              <a:t> to settle the case. </a:t>
            </a:r>
          </a:p>
          <a:p>
            <a:pPr marL="285750" indent="-285750" algn="just">
              <a:buFont typeface="Arial" panose="020B0604020202020204" pitchFamily="34" charset="0"/>
              <a:buChar char="•"/>
            </a:pPr>
            <a:endParaRPr lang="en-US" sz="1600" dirty="0">
              <a:solidFill>
                <a:schemeClr val="bg1"/>
              </a:solidFill>
              <a:latin typeface="Calibri" panose="020F0502020204030204" pitchFamily="34" charset="0"/>
              <a:cs typeface="Calibri" panose="020F0502020204030204" pitchFamily="34" charset="0"/>
            </a:endParaRPr>
          </a:p>
          <a:p>
            <a:pPr marL="285750" indent="-285750" algn="just">
              <a:buFont typeface="Arial" panose="020B0604020202020204" pitchFamily="34" charset="0"/>
              <a:buChar char="•"/>
            </a:pPr>
            <a:r>
              <a:rPr lang="en-US" sz="1600" dirty="0">
                <a:solidFill>
                  <a:schemeClr val="bg1"/>
                </a:solidFill>
                <a:latin typeface="Calibri" panose="020F0502020204030204" pitchFamily="34" charset="0"/>
                <a:cs typeface="Calibri" panose="020F0502020204030204" pitchFamily="34" charset="0"/>
              </a:rPr>
              <a:t>In 2020, </a:t>
            </a:r>
            <a:r>
              <a:rPr lang="en-US" sz="1600" b="1" dirty="0">
                <a:solidFill>
                  <a:schemeClr val="bg1"/>
                </a:solidFill>
                <a:latin typeface="Calibri" panose="020F0502020204030204" pitchFamily="34" charset="0"/>
                <a:cs typeface="Calibri" panose="020F0502020204030204" pitchFamily="34" charset="0"/>
              </a:rPr>
              <a:t>Premera Blue Cross </a:t>
            </a:r>
            <a:r>
              <a:rPr lang="en-US" sz="1600" dirty="0">
                <a:solidFill>
                  <a:schemeClr val="bg1"/>
                </a:solidFill>
                <a:latin typeface="Calibri" panose="020F0502020204030204" pitchFamily="34" charset="0"/>
                <a:cs typeface="Calibri" panose="020F0502020204030204" pitchFamily="34" charset="0"/>
              </a:rPr>
              <a:t>settled potential violations of the HIPAA Rules and paid a </a:t>
            </a:r>
            <a:r>
              <a:rPr lang="en-US" sz="1600" b="1" dirty="0">
                <a:solidFill>
                  <a:schemeClr val="bg1"/>
                </a:solidFill>
                <a:latin typeface="Calibri" panose="020F0502020204030204" pitchFamily="34" charset="0"/>
                <a:cs typeface="Calibri" panose="020F0502020204030204" pitchFamily="34" charset="0"/>
              </a:rPr>
              <a:t>$6.8 million penalty</a:t>
            </a:r>
            <a:r>
              <a:rPr lang="en-US" sz="1600" dirty="0">
                <a:solidFill>
                  <a:schemeClr val="bg1"/>
                </a:solidFill>
                <a:latin typeface="Calibri" panose="020F0502020204030204" pitchFamily="34" charset="0"/>
                <a:cs typeface="Calibri" panose="020F0502020204030204" pitchFamily="34" charset="0"/>
              </a:rPr>
              <a:t> to resolve its 2015 </a:t>
            </a:r>
            <a:r>
              <a:rPr lang="en-US" sz="1600" b="1" dirty="0">
                <a:solidFill>
                  <a:schemeClr val="bg1"/>
                </a:solidFill>
                <a:latin typeface="Calibri" panose="020F0502020204030204" pitchFamily="34" charset="0"/>
                <a:cs typeface="Calibri" panose="020F0502020204030204" pitchFamily="34" charset="0"/>
              </a:rPr>
              <a:t>data breach of almost 10.5 million individuals.</a:t>
            </a:r>
          </a:p>
          <a:p>
            <a:pPr algn="just"/>
            <a:endParaRPr lang="en-US" sz="1600" b="1" dirty="0">
              <a:solidFill>
                <a:schemeClr val="bg1"/>
              </a:solidFill>
              <a:latin typeface="Calibri" panose="020F0502020204030204" pitchFamily="34" charset="0"/>
              <a:cs typeface="Calibri" panose="020F0502020204030204" pitchFamily="34" charset="0"/>
            </a:endParaRPr>
          </a:p>
          <a:p>
            <a:pPr algn="just"/>
            <a:endParaRPr lang="en-US" sz="1600" dirty="0">
              <a:solidFill>
                <a:schemeClr val="bg1"/>
              </a:solidFill>
              <a:latin typeface="Calibri" panose="020F0502020204030204" pitchFamily="34" charset="0"/>
              <a:cs typeface="Calibri" panose="020F0502020204030204" pitchFamily="34" charset="0"/>
            </a:endParaRPr>
          </a:p>
          <a:p>
            <a:pPr algn="just"/>
            <a:endParaRPr lang="en-US" sz="1600" b="1" dirty="0">
              <a:solidFill>
                <a:schemeClr val="bg1"/>
              </a:solidFill>
              <a:latin typeface="Calibri" panose="020F0502020204030204" pitchFamily="34" charset="0"/>
              <a:cs typeface="Calibri" panose="020F0502020204030204" pitchFamily="34" charset="0"/>
            </a:endParaRPr>
          </a:p>
          <a:p>
            <a:pPr algn="just"/>
            <a:endParaRPr lang="en-US" sz="2000" b="1" dirty="0">
              <a:solidFill>
                <a:schemeClr val="bg1"/>
              </a:solidFill>
              <a:latin typeface="Calibri" panose="020F0502020204030204" pitchFamily="34" charset="0"/>
              <a:cs typeface="Calibri" panose="020F0502020204030204" pitchFamily="34" charset="0"/>
            </a:endParaRPr>
          </a:p>
        </p:txBody>
      </p:sp>
      <p:sp>
        <p:nvSpPr>
          <p:cNvPr id="2" name="TextBox 1">
            <a:extLst>
              <a:ext uri="{FF2B5EF4-FFF2-40B4-BE49-F238E27FC236}">
                <a16:creationId xmlns:a16="http://schemas.microsoft.com/office/drawing/2014/main" id="{64482D52-FACC-220A-704E-1CC2C740172F}"/>
              </a:ext>
            </a:extLst>
          </p:cNvPr>
          <p:cNvSpPr txBox="1"/>
          <p:nvPr/>
        </p:nvSpPr>
        <p:spPr>
          <a:xfrm>
            <a:off x="153571" y="6503136"/>
            <a:ext cx="6047694" cy="276999"/>
          </a:xfrm>
          <a:prstGeom prst="rect">
            <a:avLst/>
          </a:prstGeom>
          <a:noFill/>
        </p:spPr>
        <p:txBody>
          <a:bodyPr wrap="square">
            <a:spAutoFit/>
          </a:bodyPr>
          <a:lstStyle/>
          <a:p>
            <a:r>
              <a:rPr lang="en-US" sz="1200" dirty="0">
                <a:solidFill>
                  <a:schemeClr val="bg1"/>
                </a:solidFill>
                <a:latin typeface="Calibri" panose="020F0502020204030204" pitchFamily="34" charset="0"/>
                <a:cs typeface="Calibri" panose="020F0502020204030204" pitchFamily="34" charset="0"/>
              </a:rPr>
              <a:t>Source: </a:t>
            </a:r>
            <a:r>
              <a:rPr lang="en-US" sz="1200" dirty="0">
                <a:solidFill>
                  <a:schemeClr val="bg1"/>
                </a:solidFill>
                <a:latin typeface="Calibri" panose="020F0502020204030204" pitchFamily="34" charset="0"/>
                <a:cs typeface="Calibri" panose="020F0502020204030204" pitchFamily="34" charset="0"/>
                <a:hlinkClick r:id="rId2">
                  <a:extLst>
                    <a:ext uri="{A12FA001-AC4F-418D-AE19-62706E023703}">
                      <ahyp:hlinkClr xmlns:ahyp="http://schemas.microsoft.com/office/drawing/2018/hyperlinkcolor" val="tx"/>
                    </a:ext>
                  </a:extLst>
                </a:hlinkClick>
              </a:rPr>
              <a:t>HIPAA Journal</a:t>
            </a:r>
            <a:endParaRPr lang="en-US" sz="1200" dirty="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7543264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E37622C1-FECC-C77E-BCFB-559ED726D8C3}"/>
              </a:ext>
            </a:extLst>
          </p:cNvPr>
          <p:cNvSpPr txBox="1"/>
          <p:nvPr/>
        </p:nvSpPr>
        <p:spPr>
          <a:xfrm>
            <a:off x="376518" y="218876"/>
            <a:ext cx="11672047" cy="461665"/>
          </a:xfrm>
          <a:prstGeom prst="rect">
            <a:avLst/>
          </a:prstGeom>
          <a:noFill/>
        </p:spPr>
        <p:txBody>
          <a:bodyPr wrap="square">
            <a:spAutoFit/>
          </a:bodyPr>
          <a:lstStyle/>
          <a:p>
            <a:pPr algn="ctr"/>
            <a:r>
              <a:rPr lang="en-US" sz="2400" b="1" spc="-5" dirty="0">
                <a:solidFill>
                  <a:schemeClr val="bg1"/>
                </a:solidFill>
                <a:latin typeface="Calibri" panose="020F0502020204030204" pitchFamily="34" charset="0"/>
                <a:cs typeface="Calibri" panose="020F0502020204030204" pitchFamily="34" charset="0"/>
              </a:rPr>
              <a:t>Case </a:t>
            </a:r>
            <a:r>
              <a:rPr lang="en-US" sz="2400" b="1" dirty="0">
                <a:solidFill>
                  <a:schemeClr val="bg1"/>
                </a:solidFill>
                <a:latin typeface="Calibri" panose="020F0502020204030204" pitchFamily="34" charset="0"/>
                <a:cs typeface="Calibri" panose="020F0502020204030204" pitchFamily="34" charset="0"/>
              </a:rPr>
              <a:t>Studies</a:t>
            </a:r>
            <a:r>
              <a:rPr lang="en-US" sz="2400" b="1" spc="-20" dirty="0">
                <a:solidFill>
                  <a:schemeClr val="bg1"/>
                </a:solidFill>
                <a:latin typeface="Calibri" panose="020F0502020204030204" pitchFamily="34" charset="0"/>
                <a:cs typeface="Calibri" panose="020F0502020204030204" pitchFamily="34" charset="0"/>
              </a:rPr>
              <a:t> </a:t>
            </a:r>
            <a:r>
              <a:rPr lang="en-US" sz="2400" b="1" dirty="0">
                <a:solidFill>
                  <a:schemeClr val="bg1"/>
                </a:solidFill>
                <a:latin typeface="Calibri" panose="020F0502020204030204" pitchFamily="34" charset="0"/>
                <a:cs typeface="Calibri" panose="020F0502020204030204" pitchFamily="34" charset="0"/>
              </a:rPr>
              <a:t>of</a:t>
            </a:r>
            <a:r>
              <a:rPr lang="en-US" sz="2400" b="1" spc="-5" dirty="0">
                <a:solidFill>
                  <a:schemeClr val="bg1"/>
                </a:solidFill>
                <a:latin typeface="Calibri" panose="020F0502020204030204" pitchFamily="34" charset="0"/>
                <a:cs typeface="Calibri" panose="020F0502020204030204" pitchFamily="34" charset="0"/>
              </a:rPr>
              <a:t> Successful</a:t>
            </a:r>
            <a:r>
              <a:rPr lang="en-US" sz="2400" b="1" spc="-50" dirty="0">
                <a:solidFill>
                  <a:schemeClr val="bg1"/>
                </a:solidFill>
                <a:latin typeface="Calibri" panose="020F0502020204030204" pitchFamily="34" charset="0"/>
                <a:cs typeface="Calibri" panose="020F0502020204030204" pitchFamily="34" charset="0"/>
              </a:rPr>
              <a:t> </a:t>
            </a:r>
            <a:r>
              <a:rPr lang="en-US" sz="2400" b="1" spc="-5" dirty="0">
                <a:solidFill>
                  <a:schemeClr val="bg1"/>
                </a:solidFill>
                <a:latin typeface="Calibri" panose="020F0502020204030204" pitchFamily="34" charset="0"/>
                <a:cs typeface="Calibri" panose="020F0502020204030204" pitchFamily="34" charset="0"/>
              </a:rPr>
              <a:t>Implementation</a:t>
            </a:r>
            <a:r>
              <a:rPr lang="en-US" sz="2400" b="1" spc="-15" dirty="0">
                <a:solidFill>
                  <a:schemeClr val="bg1"/>
                </a:solidFill>
                <a:latin typeface="Calibri" panose="020F0502020204030204" pitchFamily="34" charset="0"/>
                <a:cs typeface="Calibri" panose="020F0502020204030204" pitchFamily="34" charset="0"/>
              </a:rPr>
              <a:t> </a:t>
            </a:r>
            <a:r>
              <a:rPr lang="en-US" sz="2400" b="1" dirty="0">
                <a:solidFill>
                  <a:schemeClr val="bg1"/>
                </a:solidFill>
                <a:latin typeface="Calibri" panose="020F0502020204030204" pitchFamily="34" charset="0"/>
                <a:cs typeface="Calibri" panose="020F0502020204030204" pitchFamily="34" charset="0"/>
              </a:rPr>
              <a:t>of </a:t>
            </a:r>
            <a:r>
              <a:rPr lang="en-US" sz="2400" b="1" spc="-710" dirty="0">
                <a:solidFill>
                  <a:schemeClr val="bg1"/>
                </a:solidFill>
                <a:latin typeface="Calibri" panose="020F0502020204030204" pitchFamily="34" charset="0"/>
                <a:cs typeface="Calibri" panose="020F0502020204030204" pitchFamily="34" charset="0"/>
              </a:rPr>
              <a:t> </a:t>
            </a:r>
            <a:r>
              <a:rPr lang="en-US" sz="2400" b="1" spc="-10" dirty="0">
                <a:solidFill>
                  <a:schemeClr val="bg1"/>
                </a:solidFill>
                <a:latin typeface="Calibri" panose="020F0502020204030204" pitchFamily="34" charset="0"/>
                <a:cs typeface="Calibri" panose="020F0502020204030204" pitchFamily="34" charset="0"/>
              </a:rPr>
              <a:t>Blockchain</a:t>
            </a:r>
            <a:r>
              <a:rPr lang="en-US" sz="2400" b="1" spc="-50" dirty="0">
                <a:solidFill>
                  <a:schemeClr val="bg1"/>
                </a:solidFill>
                <a:latin typeface="Calibri" panose="020F0502020204030204" pitchFamily="34" charset="0"/>
                <a:cs typeface="Calibri" panose="020F0502020204030204" pitchFamily="34" charset="0"/>
              </a:rPr>
              <a:t> </a:t>
            </a:r>
            <a:r>
              <a:rPr lang="en-US" sz="2400" b="1" dirty="0">
                <a:solidFill>
                  <a:schemeClr val="bg1"/>
                </a:solidFill>
                <a:latin typeface="Calibri" panose="020F0502020204030204" pitchFamily="34" charset="0"/>
                <a:cs typeface="Calibri" panose="020F0502020204030204" pitchFamily="34" charset="0"/>
              </a:rPr>
              <a:t>in </a:t>
            </a:r>
            <a:r>
              <a:rPr lang="en-US" sz="2400" b="1" spc="-5" dirty="0">
                <a:solidFill>
                  <a:schemeClr val="bg1"/>
                </a:solidFill>
                <a:latin typeface="Calibri" panose="020F0502020204030204" pitchFamily="34" charset="0"/>
                <a:cs typeface="Calibri" panose="020F0502020204030204" pitchFamily="34" charset="0"/>
              </a:rPr>
              <a:t>Health </a:t>
            </a:r>
            <a:r>
              <a:rPr lang="en-US" sz="2400" b="1" spc="-10" dirty="0">
                <a:solidFill>
                  <a:schemeClr val="bg1"/>
                </a:solidFill>
                <a:latin typeface="Calibri" panose="020F0502020204030204" pitchFamily="34" charset="0"/>
                <a:cs typeface="Calibri" panose="020F0502020204030204" pitchFamily="34" charset="0"/>
              </a:rPr>
              <a:t>Insurance</a:t>
            </a:r>
            <a:r>
              <a:rPr lang="en-US" sz="2400" b="1" spc="-40" dirty="0">
                <a:solidFill>
                  <a:schemeClr val="bg1"/>
                </a:solidFill>
                <a:latin typeface="Calibri" panose="020F0502020204030204" pitchFamily="34" charset="0"/>
                <a:cs typeface="Calibri" panose="020F0502020204030204" pitchFamily="34" charset="0"/>
              </a:rPr>
              <a:t> </a:t>
            </a:r>
            <a:r>
              <a:rPr lang="en-US" sz="2400" b="1" spc="-5" dirty="0">
                <a:solidFill>
                  <a:schemeClr val="bg1"/>
                </a:solidFill>
                <a:latin typeface="Calibri" panose="020F0502020204030204" pitchFamily="34" charset="0"/>
                <a:cs typeface="Calibri" panose="020F0502020204030204" pitchFamily="34" charset="0"/>
              </a:rPr>
              <a:t>Claim Process</a:t>
            </a:r>
            <a:endParaRPr lang="en-US" sz="2400" b="1" dirty="0">
              <a:solidFill>
                <a:schemeClr val="bg1"/>
              </a:solidFill>
              <a:latin typeface="Calibri" panose="020F0502020204030204" pitchFamily="34" charset="0"/>
              <a:cs typeface="Calibri" panose="020F0502020204030204" pitchFamily="34" charset="0"/>
            </a:endParaRPr>
          </a:p>
        </p:txBody>
      </p:sp>
      <p:graphicFrame>
        <p:nvGraphicFramePr>
          <p:cNvPr id="11" name="Table 10">
            <a:extLst>
              <a:ext uri="{FF2B5EF4-FFF2-40B4-BE49-F238E27FC236}">
                <a16:creationId xmlns:a16="http://schemas.microsoft.com/office/drawing/2014/main" id="{E3CB14CF-F4D6-9B55-7FBB-4880ABDF0763}"/>
              </a:ext>
            </a:extLst>
          </p:cNvPr>
          <p:cNvGraphicFramePr>
            <a:graphicFrameLocks noGrp="1"/>
          </p:cNvGraphicFramePr>
          <p:nvPr>
            <p:extLst>
              <p:ext uri="{D42A27DB-BD31-4B8C-83A1-F6EECF244321}">
                <p14:modId xmlns:p14="http://schemas.microsoft.com/office/powerpoint/2010/main" val="2774077750"/>
              </p:ext>
            </p:extLst>
          </p:nvPr>
        </p:nvGraphicFramePr>
        <p:xfrm>
          <a:off x="490903" y="1302780"/>
          <a:ext cx="11210193" cy="4159252"/>
        </p:xfrm>
        <a:graphic>
          <a:graphicData uri="http://schemas.openxmlformats.org/drawingml/2006/table">
            <a:tbl>
              <a:tblPr firstRow="1" bandRow="1">
                <a:tableStyleId>{7DF18680-E054-41AD-8BC1-D1AEF772440D}</a:tableStyleId>
              </a:tblPr>
              <a:tblGrid>
                <a:gridCol w="3736731">
                  <a:extLst>
                    <a:ext uri="{9D8B030D-6E8A-4147-A177-3AD203B41FA5}">
                      <a16:colId xmlns:a16="http://schemas.microsoft.com/office/drawing/2014/main" val="1692181068"/>
                    </a:ext>
                  </a:extLst>
                </a:gridCol>
                <a:gridCol w="3736731">
                  <a:extLst>
                    <a:ext uri="{9D8B030D-6E8A-4147-A177-3AD203B41FA5}">
                      <a16:colId xmlns:a16="http://schemas.microsoft.com/office/drawing/2014/main" val="3257852188"/>
                    </a:ext>
                  </a:extLst>
                </a:gridCol>
                <a:gridCol w="3736731">
                  <a:extLst>
                    <a:ext uri="{9D8B030D-6E8A-4147-A177-3AD203B41FA5}">
                      <a16:colId xmlns:a16="http://schemas.microsoft.com/office/drawing/2014/main" val="1164287389"/>
                    </a:ext>
                  </a:extLst>
                </a:gridCol>
              </a:tblGrid>
              <a:tr h="492997">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800" b="1" spc="-5" dirty="0">
                          <a:latin typeface="Calibri" panose="020F0502020204030204" pitchFamily="34" charset="0"/>
                          <a:cs typeface="Calibri" panose="020F0502020204030204" pitchFamily="34" charset="0"/>
                        </a:rPr>
                        <a:t>UnitedHealth</a:t>
                      </a:r>
                      <a:r>
                        <a:rPr lang="en-US" sz="1800" b="1" spc="-65" dirty="0">
                          <a:latin typeface="Calibri" panose="020F0502020204030204" pitchFamily="34" charset="0"/>
                          <a:cs typeface="Calibri" panose="020F0502020204030204" pitchFamily="34" charset="0"/>
                        </a:rPr>
                        <a:t> </a:t>
                      </a:r>
                      <a:r>
                        <a:rPr lang="en-US" sz="1800" b="1" spc="-5" dirty="0">
                          <a:latin typeface="Calibri" panose="020F0502020204030204" pitchFamily="34" charset="0"/>
                          <a:cs typeface="Calibri" panose="020F0502020204030204" pitchFamily="34" charset="0"/>
                        </a:rPr>
                        <a:t>Group</a:t>
                      </a:r>
                      <a:endParaRPr lang="en-US" sz="1800" dirty="0">
                        <a:latin typeface="Calibri" panose="020F0502020204030204" pitchFamily="34" charset="0"/>
                        <a:cs typeface="Calibri" panose="020F0502020204030204" pitchFamily="34" charset="0"/>
                      </a:endParaRPr>
                    </a:p>
                    <a:p>
                      <a:pPr algn="l"/>
                      <a:endParaRPr lang="en-US" dirty="0">
                        <a:latin typeface="Calibri" panose="020F0502020204030204" pitchFamily="34" charset="0"/>
                        <a:cs typeface="Calibri" panose="020F0502020204030204" pitchFamily="34" charset="0"/>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800" b="1" spc="-15" dirty="0">
                          <a:latin typeface="Calibri" panose="020F0502020204030204" pitchFamily="34" charset="0"/>
                          <a:cs typeface="Calibri" panose="020F0502020204030204" pitchFamily="34" charset="0"/>
                        </a:rPr>
                        <a:t>ProximaX</a:t>
                      </a:r>
                      <a:endParaRPr lang="en-US" sz="1800" dirty="0">
                        <a:latin typeface="Calibri" panose="020F0502020204030204" pitchFamily="34" charset="0"/>
                        <a:cs typeface="Calibri" panose="020F0502020204030204" pitchFamily="34" charset="0"/>
                      </a:endParaRPr>
                    </a:p>
                    <a:p>
                      <a:pPr algn="l"/>
                      <a:endParaRPr lang="en-US" dirty="0">
                        <a:latin typeface="Calibri" panose="020F0502020204030204" pitchFamily="34" charset="0"/>
                        <a:cs typeface="Calibri" panose="020F0502020204030204" pitchFamily="34" charset="0"/>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800" b="1" dirty="0">
                          <a:latin typeface="Calibri" panose="020F0502020204030204" pitchFamily="34" charset="0"/>
                          <a:cs typeface="Calibri" panose="020F0502020204030204" pitchFamily="34" charset="0"/>
                        </a:rPr>
                        <a:t>Aetna</a:t>
                      </a:r>
                    </a:p>
                    <a:p>
                      <a:pPr algn="l"/>
                      <a:endParaRPr lang="en-US"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2190340457"/>
                  </a:ext>
                </a:extLst>
              </a:tr>
              <a:tr h="3519172">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spc="-5" dirty="0">
                          <a:solidFill>
                            <a:schemeClr val="bg1"/>
                          </a:solidFill>
                          <a:latin typeface="Calibri" panose="020F0502020204030204" pitchFamily="34" charset="0"/>
                          <a:cs typeface="Calibri" panose="020F0502020204030204" pitchFamily="34" charset="0"/>
                        </a:rPr>
                        <a:t>UnitedHealth</a:t>
                      </a:r>
                      <a:r>
                        <a:rPr lang="en-US" sz="1800" spc="10" dirty="0">
                          <a:solidFill>
                            <a:schemeClr val="bg1"/>
                          </a:solidFill>
                          <a:latin typeface="Calibri" panose="020F0502020204030204" pitchFamily="34" charset="0"/>
                          <a:cs typeface="Calibri" panose="020F0502020204030204" pitchFamily="34" charset="0"/>
                        </a:rPr>
                        <a:t> </a:t>
                      </a:r>
                      <a:r>
                        <a:rPr lang="en-US" sz="1800" spc="-10" dirty="0">
                          <a:solidFill>
                            <a:schemeClr val="bg1"/>
                          </a:solidFill>
                          <a:latin typeface="Calibri" panose="020F0502020204030204" pitchFamily="34" charset="0"/>
                          <a:cs typeface="Calibri" panose="020F0502020204030204" pitchFamily="34" charset="0"/>
                        </a:rPr>
                        <a:t>Group </a:t>
                      </a:r>
                      <a:r>
                        <a:rPr lang="en-US" sz="1800" spc="-5" dirty="0">
                          <a:solidFill>
                            <a:schemeClr val="bg1"/>
                          </a:solidFill>
                          <a:latin typeface="Calibri" panose="020F0502020204030204" pitchFamily="34" charset="0"/>
                          <a:cs typeface="Calibri" panose="020F0502020204030204" pitchFamily="34" charset="0"/>
                        </a:rPr>
                        <a:t> </a:t>
                      </a:r>
                      <a:r>
                        <a:rPr lang="en-US" sz="1800" spc="-15" dirty="0">
                          <a:solidFill>
                            <a:schemeClr val="bg1"/>
                          </a:solidFill>
                          <a:latin typeface="Calibri" panose="020F0502020204030204" pitchFamily="34" charset="0"/>
                          <a:cs typeface="Calibri" panose="020F0502020204030204" pitchFamily="34" charset="0"/>
                        </a:rPr>
                        <a:t>collaborated</a:t>
                      </a:r>
                      <a:r>
                        <a:rPr lang="en-US" sz="1800" spc="20" dirty="0">
                          <a:solidFill>
                            <a:schemeClr val="bg1"/>
                          </a:solidFill>
                          <a:latin typeface="Calibri" panose="020F0502020204030204" pitchFamily="34" charset="0"/>
                          <a:cs typeface="Calibri" panose="020F0502020204030204" pitchFamily="34" charset="0"/>
                        </a:rPr>
                        <a:t> </a:t>
                      </a:r>
                      <a:r>
                        <a:rPr lang="en-US" sz="1800" spc="-5" dirty="0">
                          <a:solidFill>
                            <a:schemeClr val="bg1"/>
                          </a:solidFill>
                          <a:latin typeface="Calibri" panose="020F0502020204030204" pitchFamily="34" charset="0"/>
                          <a:cs typeface="Calibri" panose="020F0502020204030204" pitchFamily="34" charset="0"/>
                        </a:rPr>
                        <a:t>with</a:t>
                      </a:r>
                      <a:r>
                        <a:rPr lang="en-US" sz="1800" spc="5" dirty="0">
                          <a:solidFill>
                            <a:schemeClr val="bg1"/>
                          </a:solidFill>
                          <a:latin typeface="Calibri" panose="020F0502020204030204" pitchFamily="34" charset="0"/>
                          <a:cs typeface="Calibri" panose="020F0502020204030204" pitchFamily="34" charset="0"/>
                        </a:rPr>
                        <a:t> </a:t>
                      </a:r>
                      <a:r>
                        <a:rPr lang="en-US" sz="1800" spc="-5" dirty="0">
                          <a:solidFill>
                            <a:schemeClr val="bg1"/>
                          </a:solidFill>
                          <a:latin typeface="Calibri" panose="020F0502020204030204" pitchFamily="34" charset="0"/>
                          <a:cs typeface="Calibri" panose="020F0502020204030204" pitchFamily="34" charset="0"/>
                        </a:rPr>
                        <a:t>Quest </a:t>
                      </a:r>
                      <a:r>
                        <a:rPr lang="en-US" sz="1800" dirty="0">
                          <a:solidFill>
                            <a:schemeClr val="bg1"/>
                          </a:solidFill>
                          <a:latin typeface="Calibri" panose="020F0502020204030204" pitchFamily="34" charset="0"/>
                          <a:cs typeface="Calibri" panose="020F0502020204030204" pitchFamily="34" charset="0"/>
                        </a:rPr>
                        <a:t> </a:t>
                      </a:r>
                      <a:r>
                        <a:rPr lang="en-US" sz="1800" spc="-10" dirty="0">
                          <a:solidFill>
                            <a:schemeClr val="bg1"/>
                          </a:solidFill>
                          <a:latin typeface="Calibri" panose="020F0502020204030204" pitchFamily="34" charset="0"/>
                          <a:cs typeface="Calibri" panose="020F0502020204030204" pitchFamily="34" charset="0"/>
                        </a:rPr>
                        <a:t>Diagnostics,</a:t>
                      </a:r>
                      <a:r>
                        <a:rPr lang="en-US" sz="1800" spc="10" dirty="0">
                          <a:solidFill>
                            <a:schemeClr val="bg1"/>
                          </a:solidFill>
                          <a:latin typeface="Calibri" panose="020F0502020204030204" pitchFamily="34" charset="0"/>
                          <a:cs typeface="Calibri" panose="020F0502020204030204" pitchFamily="34" charset="0"/>
                        </a:rPr>
                        <a:t> </a:t>
                      </a:r>
                      <a:r>
                        <a:rPr lang="en-US" sz="1800" spc="-5" dirty="0">
                          <a:solidFill>
                            <a:schemeClr val="bg1"/>
                          </a:solidFill>
                          <a:latin typeface="Calibri" panose="020F0502020204030204" pitchFamily="34" charset="0"/>
                          <a:cs typeface="Calibri" panose="020F0502020204030204" pitchFamily="34" charset="0"/>
                        </a:rPr>
                        <a:t>Humana, </a:t>
                      </a:r>
                      <a:r>
                        <a:rPr lang="en-US" sz="1800" dirty="0">
                          <a:solidFill>
                            <a:schemeClr val="bg1"/>
                          </a:solidFill>
                          <a:latin typeface="Calibri" panose="020F0502020204030204" pitchFamily="34" charset="0"/>
                          <a:cs typeface="Calibri" panose="020F0502020204030204" pitchFamily="34" charset="0"/>
                        </a:rPr>
                        <a:t> </a:t>
                      </a:r>
                      <a:r>
                        <a:rPr lang="en-US" sz="1800" spc="-5" dirty="0">
                          <a:solidFill>
                            <a:schemeClr val="bg1"/>
                          </a:solidFill>
                          <a:latin typeface="Calibri" panose="020F0502020204030204" pitchFamily="34" charset="0"/>
                          <a:cs typeface="Calibri" panose="020F0502020204030204" pitchFamily="34" charset="0"/>
                        </a:rPr>
                        <a:t>MultiPlan,</a:t>
                      </a:r>
                      <a:r>
                        <a:rPr lang="en-US" sz="1800" dirty="0">
                          <a:solidFill>
                            <a:schemeClr val="bg1"/>
                          </a:solidFill>
                          <a:latin typeface="Calibri" panose="020F0502020204030204" pitchFamily="34" charset="0"/>
                          <a:cs typeface="Calibri" panose="020F0502020204030204" pitchFamily="34" charset="0"/>
                        </a:rPr>
                        <a:t> and</a:t>
                      </a:r>
                      <a:r>
                        <a:rPr lang="en-US" sz="1800" spc="5" dirty="0">
                          <a:solidFill>
                            <a:schemeClr val="bg1"/>
                          </a:solidFill>
                          <a:latin typeface="Calibri" panose="020F0502020204030204" pitchFamily="34" charset="0"/>
                          <a:cs typeface="Calibri" panose="020F0502020204030204" pitchFamily="34" charset="0"/>
                        </a:rPr>
                        <a:t> </a:t>
                      </a:r>
                      <a:r>
                        <a:rPr lang="en-US" sz="1800" spc="-5" dirty="0">
                          <a:solidFill>
                            <a:schemeClr val="bg1"/>
                          </a:solidFill>
                          <a:latin typeface="Calibri" panose="020F0502020204030204" pitchFamily="34" charset="0"/>
                          <a:cs typeface="Calibri" panose="020F0502020204030204" pitchFamily="34" charset="0"/>
                        </a:rPr>
                        <a:t>Optum </a:t>
                      </a:r>
                      <a:r>
                        <a:rPr lang="en-US" sz="1800" spc="-10" dirty="0">
                          <a:solidFill>
                            <a:schemeClr val="bg1"/>
                          </a:solidFill>
                          <a:latin typeface="Calibri" panose="020F0502020204030204" pitchFamily="34" charset="0"/>
                          <a:cs typeface="Calibri" panose="020F0502020204030204" pitchFamily="34" charset="0"/>
                        </a:rPr>
                        <a:t>to </a:t>
                      </a:r>
                      <a:r>
                        <a:rPr lang="en-US" sz="1800" spc="-5" dirty="0">
                          <a:solidFill>
                            <a:schemeClr val="bg1"/>
                          </a:solidFill>
                          <a:latin typeface="Calibri" panose="020F0502020204030204" pitchFamily="34" charset="0"/>
                          <a:cs typeface="Calibri" panose="020F0502020204030204" pitchFamily="34" charset="0"/>
                        </a:rPr>
                        <a:t> </a:t>
                      </a:r>
                      <a:r>
                        <a:rPr lang="en-US" sz="1800" spc="-15" dirty="0">
                          <a:solidFill>
                            <a:schemeClr val="bg1"/>
                          </a:solidFill>
                          <a:latin typeface="Calibri" panose="020F0502020204030204" pitchFamily="34" charset="0"/>
                          <a:cs typeface="Calibri" panose="020F0502020204030204" pitchFamily="34" charset="0"/>
                        </a:rPr>
                        <a:t>create</a:t>
                      </a:r>
                      <a:r>
                        <a:rPr lang="en-US" sz="1800" spc="10" dirty="0">
                          <a:solidFill>
                            <a:schemeClr val="bg1"/>
                          </a:solidFill>
                          <a:latin typeface="Calibri" panose="020F0502020204030204" pitchFamily="34" charset="0"/>
                          <a:cs typeface="Calibri" panose="020F0502020204030204" pitchFamily="34" charset="0"/>
                        </a:rPr>
                        <a:t> </a:t>
                      </a:r>
                      <a:r>
                        <a:rPr lang="en-US" sz="1800" dirty="0">
                          <a:solidFill>
                            <a:schemeClr val="bg1"/>
                          </a:solidFill>
                          <a:latin typeface="Calibri" panose="020F0502020204030204" pitchFamily="34" charset="0"/>
                          <a:cs typeface="Calibri" panose="020F0502020204030204" pitchFamily="34" charset="0"/>
                        </a:rPr>
                        <a:t>a</a:t>
                      </a:r>
                      <a:r>
                        <a:rPr lang="en-US" sz="1800" spc="-10" dirty="0">
                          <a:solidFill>
                            <a:schemeClr val="bg1"/>
                          </a:solidFill>
                          <a:latin typeface="Calibri" panose="020F0502020204030204" pitchFamily="34" charset="0"/>
                          <a:cs typeface="Calibri" panose="020F0502020204030204" pitchFamily="34" charset="0"/>
                        </a:rPr>
                        <a:t> blockchain-   </a:t>
                      </a:r>
                      <a:r>
                        <a:rPr lang="en-US" sz="1800" dirty="0">
                          <a:solidFill>
                            <a:schemeClr val="bg1"/>
                          </a:solidFill>
                          <a:latin typeface="Calibri" panose="020F0502020204030204" pitchFamily="34" charset="0"/>
                          <a:cs typeface="Calibri" panose="020F0502020204030204" pitchFamily="34" charset="0"/>
                        </a:rPr>
                        <a:t>enabled </a:t>
                      </a:r>
                      <a:r>
                        <a:rPr lang="en-US" sz="1800" spc="-10" dirty="0">
                          <a:solidFill>
                            <a:schemeClr val="bg1"/>
                          </a:solidFill>
                          <a:latin typeface="Calibri" panose="020F0502020204030204" pitchFamily="34" charset="0"/>
                          <a:cs typeface="Calibri" panose="020F0502020204030204" pitchFamily="34" charset="0"/>
                        </a:rPr>
                        <a:t>platform </a:t>
                      </a:r>
                      <a:r>
                        <a:rPr lang="en-US" sz="1800" spc="-5" dirty="0">
                          <a:solidFill>
                            <a:schemeClr val="bg1"/>
                          </a:solidFill>
                          <a:latin typeface="Calibri" panose="020F0502020204030204" pitchFamily="34" charset="0"/>
                          <a:cs typeface="Calibri" panose="020F0502020204030204" pitchFamily="34" charset="0"/>
                        </a:rPr>
                        <a:t>that </a:t>
                      </a:r>
                      <a:r>
                        <a:rPr lang="en-US" sz="1800" dirty="0">
                          <a:solidFill>
                            <a:schemeClr val="bg1"/>
                          </a:solidFill>
                          <a:latin typeface="Calibri" panose="020F0502020204030204" pitchFamily="34" charset="0"/>
                          <a:cs typeface="Calibri" panose="020F0502020204030204" pitchFamily="34" charset="0"/>
                        </a:rPr>
                        <a:t> </a:t>
                      </a:r>
                      <a:r>
                        <a:rPr lang="en-US" sz="1800" b="1" spc="-10" dirty="0">
                          <a:solidFill>
                            <a:schemeClr val="bg1"/>
                          </a:solidFill>
                          <a:latin typeface="Calibri" panose="020F0502020204030204" pitchFamily="34" charset="0"/>
                          <a:cs typeface="Calibri" panose="020F0502020204030204" pitchFamily="34" charset="0"/>
                        </a:rPr>
                        <a:t>streamlines</a:t>
                      </a:r>
                      <a:r>
                        <a:rPr lang="en-US" sz="1800" b="1" spc="-5" dirty="0">
                          <a:solidFill>
                            <a:schemeClr val="bg1"/>
                          </a:solidFill>
                          <a:latin typeface="Calibri" panose="020F0502020204030204" pitchFamily="34" charset="0"/>
                          <a:cs typeface="Calibri" panose="020F0502020204030204" pitchFamily="34" charset="0"/>
                        </a:rPr>
                        <a:t> </a:t>
                      </a:r>
                      <a:r>
                        <a:rPr lang="en-US" sz="1800" b="1" dirty="0">
                          <a:solidFill>
                            <a:schemeClr val="bg1"/>
                          </a:solidFill>
                          <a:latin typeface="Calibri" panose="020F0502020204030204" pitchFamily="34" charset="0"/>
                          <a:cs typeface="Calibri" panose="020F0502020204030204" pitchFamily="34" charset="0"/>
                        </a:rPr>
                        <a:t>the</a:t>
                      </a:r>
                      <a:r>
                        <a:rPr lang="en-US" sz="1800" b="1" spc="5" dirty="0">
                          <a:solidFill>
                            <a:schemeClr val="bg1"/>
                          </a:solidFill>
                          <a:latin typeface="Calibri" panose="020F0502020204030204" pitchFamily="34" charset="0"/>
                          <a:cs typeface="Calibri" panose="020F0502020204030204" pitchFamily="34" charset="0"/>
                        </a:rPr>
                        <a:t> </a:t>
                      </a:r>
                      <a:r>
                        <a:rPr lang="en-US" sz="1800" b="1" spc="-10" dirty="0">
                          <a:solidFill>
                            <a:schemeClr val="bg1"/>
                          </a:solidFill>
                          <a:latin typeface="Calibri" panose="020F0502020204030204" pitchFamily="34" charset="0"/>
                          <a:cs typeface="Calibri" panose="020F0502020204030204" pitchFamily="34" charset="0"/>
                        </a:rPr>
                        <a:t>process</a:t>
                      </a:r>
                      <a:r>
                        <a:rPr lang="en-US" sz="1800" b="1" spc="-20" dirty="0">
                          <a:solidFill>
                            <a:schemeClr val="bg1"/>
                          </a:solidFill>
                          <a:latin typeface="Calibri" panose="020F0502020204030204" pitchFamily="34" charset="0"/>
                          <a:cs typeface="Calibri" panose="020F0502020204030204" pitchFamily="34" charset="0"/>
                        </a:rPr>
                        <a:t> </a:t>
                      </a:r>
                      <a:r>
                        <a:rPr lang="en-US" sz="1800" b="1" spc="-5" dirty="0">
                          <a:solidFill>
                            <a:schemeClr val="bg1"/>
                          </a:solidFill>
                          <a:latin typeface="Calibri" panose="020F0502020204030204" pitchFamily="34" charset="0"/>
                          <a:cs typeface="Calibri" panose="020F0502020204030204" pitchFamily="34" charset="0"/>
                        </a:rPr>
                        <a:t>of </a:t>
                      </a:r>
                      <a:r>
                        <a:rPr lang="en-US" sz="1800" b="1" spc="-390" dirty="0">
                          <a:solidFill>
                            <a:schemeClr val="bg1"/>
                          </a:solidFill>
                          <a:latin typeface="Calibri" panose="020F0502020204030204" pitchFamily="34" charset="0"/>
                          <a:cs typeface="Calibri" panose="020F0502020204030204" pitchFamily="34" charset="0"/>
                        </a:rPr>
                        <a:t> </a:t>
                      </a:r>
                      <a:r>
                        <a:rPr lang="en-US" sz="1800" b="1" spc="-5" dirty="0">
                          <a:solidFill>
                            <a:schemeClr val="bg1"/>
                          </a:solidFill>
                          <a:latin typeface="Calibri" panose="020F0502020204030204" pitchFamily="34" charset="0"/>
                          <a:cs typeface="Calibri" panose="020F0502020204030204" pitchFamily="34" charset="0"/>
                        </a:rPr>
                        <a:t>updating</a:t>
                      </a:r>
                      <a:r>
                        <a:rPr lang="en-US" sz="1800" b="1" spc="5" dirty="0">
                          <a:solidFill>
                            <a:schemeClr val="bg1"/>
                          </a:solidFill>
                          <a:latin typeface="Calibri" panose="020F0502020204030204" pitchFamily="34" charset="0"/>
                          <a:cs typeface="Calibri" panose="020F0502020204030204" pitchFamily="34" charset="0"/>
                        </a:rPr>
                        <a:t> </a:t>
                      </a:r>
                      <a:r>
                        <a:rPr lang="en-US" sz="1800" b="1" spc="-10" dirty="0">
                          <a:solidFill>
                            <a:schemeClr val="bg1"/>
                          </a:solidFill>
                          <a:latin typeface="Calibri" panose="020F0502020204030204" pitchFamily="34" charset="0"/>
                          <a:cs typeface="Calibri" panose="020F0502020204030204" pitchFamily="34" charset="0"/>
                        </a:rPr>
                        <a:t>healthcare </a:t>
                      </a:r>
                      <a:r>
                        <a:rPr lang="en-US" sz="1800" b="1" spc="-5" dirty="0">
                          <a:solidFill>
                            <a:schemeClr val="bg1"/>
                          </a:solidFill>
                          <a:latin typeface="Calibri" panose="020F0502020204030204" pitchFamily="34" charset="0"/>
                          <a:cs typeface="Calibri" panose="020F0502020204030204" pitchFamily="34" charset="0"/>
                        </a:rPr>
                        <a:t> </a:t>
                      </a:r>
                      <a:r>
                        <a:rPr lang="en-US" sz="1800" b="1" spc="-10" dirty="0">
                          <a:solidFill>
                            <a:schemeClr val="bg1"/>
                          </a:solidFill>
                          <a:latin typeface="Calibri" panose="020F0502020204030204" pitchFamily="34" charset="0"/>
                          <a:cs typeface="Calibri" panose="020F0502020204030204" pitchFamily="34" charset="0"/>
                        </a:rPr>
                        <a:t>provider</a:t>
                      </a:r>
                      <a:r>
                        <a:rPr lang="en-US" sz="1800" b="1" dirty="0">
                          <a:solidFill>
                            <a:schemeClr val="bg1"/>
                          </a:solidFill>
                          <a:latin typeface="Calibri" panose="020F0502020204030204" pitchFamily="34" charset="0"/>
                          <a:cs typeface="Calibri" panose="020F0502020204030204" pitchFamily="34" charset="0"/>
                        </a:rPr>
                        <a:t> </a:t>
                      </a:r>
                      <a:r>
                        <a:rPr lang="en-US" sz="1800" b="1" spc="-10" dirty="0">
                          <a:solidFill>
                            <a:schemeClr val="bg1"/>
                          </a:solidFill>
                          <a:latin typeface="Calibri" panose="020F0502020204030204" pitchFamily="34" charset="0"/>
                          <a:cs typeface="Calibri" panose="020F0502020204030204" pitchFamily="34" charset="0"/>
                        </a:rPr>
                        <a:t>directories.</a:t>
                      </a:r>
                      <a:r>
                        <a:rPr lang="en-US" sz="1800" spc="5" dirty="0">
                          <a:solidFill>
                            <a:schemeClr val="bg1"/>
                          </a:solidFill>
                          <a:latin typeface="Calibri" panose="020F0502020204030204" pitchFamily="34" charset="0"/>
                          <a:cs typeface="Calibri" panose="020F0502020204030204" pitchFamily="34" charset="0"/>
                        </a:rPr>
                        <a:t> </a:t>
                      </a:r>
                      <a:r>
                        <a:rPr lang="en-US" sz="1800" spc="-5" dirty="0">
                          <a:solidFill>
                            <a:schemeClr val="bg1"/>
                          </a:solidFill>
                          <a:latin typeface="Calibri" panose="020F0502020204030204" pitchFamily="34" charset="0"/>
                          <a:cs typeface="Calibri" panose="020F0502020204030204" pitchFamily="34" charset="0"/>
                        </a:rPr>
                        <a:t>The </a:t>
                      </a:r>
                      <a:r>
                        <a:rPr lang="en-US" sz="1800" dirty="0">
                          <a:solidFill>
                            <a:schemeClr val="bg1"/>
                          </a:solidFill>
                          <a:latin typeface="Calibri" panose="020F0502020204030204" pitchFamily="34" charset="0"/>
                          <a:cs typeface="Calibri" panose="020F0502020204030204" pitchFamily="34" charset="0"/>
                        </a:rPr>
                        <a:t> </a:t>
                      </a:r>
                      <a:r>
                        <a:rPr lang="en-US" sz="1800" spc="-10" dirty="0">
                          <a:solidFill>
                            <a:schemeClr val="bg1"/>
                          </a:solidFill>
                          <a:latin typeface="Calibri" panose="020F0502020204030204" pitchFamily="34" charset="0"/>
                          <a:cs typeface="Calibri" panose="020F0502020204030204" pitchFamily="34" charset="0"/>
                        </a:rPr>
                        <a:t>project</a:t>
                      </a:r>
                      <a:r>
                        <a:rPr lang="en-US" sz="1800" spc="-15" dirty="0">
                          <a:solidFill>
                            <a:schemeClr val="bg1"/>
                          </a:solidFill>
                          <a:latin typeface="Calibri" panose="020F0502020204030204" pitchFamily="34" charset="0"/>
                          <a:cs typeface="Calibri" panose="020F0502020204030204" pitchFamily="34" charset="0"/>
                        </a:rPr>
                        <a:t> </a:t>
                      </a:r>
                      <a:r>
                        <a:rPr lang="en-US" sz="1800" spc="-5" dirty="0">
                          <a:solidFill>
                            <a:schemeClr val="bg1"/>
                          </a:solidFill>
                          <a:latin typeface="Calibri" panose="020F0502020204030204" pitchFamily="34" charset="0"/>
                          <a:cs typeface="Calibri" panose="020F0502020204030204" pitchFamily="34" charset="0"/>
                        </a:rPr>
                        <a:t>aimed</a:t>
                      </a:r>
                      <a:r>
                        <a:rPr lang="en-US" sz="1800" spc="5" dirty="0">
                          <a:solidFill>
                            <a:schemeClr val="bg1"/>
                          </a:solidFill>
                          <a:latin typeface="Calibri" panose="020F0502020204030204" pitchFamily="34" charset="0"/>
                          <a:cs typeface="Calibri" panose="020F0502020204030204" pitchFamily="34" charset="0"/>
                        </a:rPr>
                        <a:t> </a:t>
                      </a:r>
                      <a:r>
                        <a:rPr lang="en-US" sz="1800" spc="-10" dirty="0">
                          <a:solidFill>
                            <a:schemeClr val="bg1"/>
                          </a:solidFill>
                          <a:latin typeface="Calibri" panose="020F0502020204030204" pitchFamily="34" charset="0"/>
                          <a:cs typeface="Calibri" panose="020F0502020204030204" pitchFamily="34" charset="0"/>
                        </a:rPr>
                        <a:t>to</a:t>
                      </a:r>
                      <a:r>
                        <a:rPr lang="en-US" sz="1800" spc="-15" dirty="0">
                          <a:solidFill>
                            <a:schemeClr val="bg1"/>
                          </a:solidFill>
                          <a:latin typeface="Calibri" panose="020F0502020204030204" pitchFamily="34" charset="0"/>
                          <a:cs typeface="Calibri" panose="020F0502020204030204" pitchFamily="34" charset="0"/>
                        </a:rPr>
                        <a:t> </a:t>
                      </a:r>
                      <a:r>
                        <a:rPr lang="en-US" sz="1800" spc="-10" dirty="0">
                          <a:solidFill>
                            <a:schemeClr val="bg1"/>
                          </a:solidFill>
                          <a:latin typeface="Calibri" panose="020F0502020204030204" pitchFamily="34" charset="0"/>
                          <a:cs typeface="Calibri" panose="020F0502020204030204" pitchFamily="34" charset="0"/>
                        </a:rPr>
                        <a:t>eliminate </a:t>
                      </a:r>
                      <a:r>
                        <a:rPr lang="en-US" sz="1800" spc="-395" dirty="0">
                          <a:solidFill>
                            <a:schemeClr val="bg1"/>
                          </a:solidFill>
                          <a:latin typeface="Calibri" panose="020F0502020204030204" pitchFamily="34" charset="0"/>
                          <a:cs typeface="Calibri" panose="020F0502020204030204" pitchFamily="34" charset="0"/>
                        </a:rPr>
                        <a:t> </a:t>
                      </a:r>
                      <a:r>
                        <a:rPr lang="en-US" sz="1800" dirty="0">
                          <a:solidFill>
                            <a:schemeClr val="bg1"/>
                          </a:solidFill>
                          <a:latin typeface="Calibri" panose="020F0502020204030204" pitchFamily="34" charset="0"/>
                          <a:cs typeface="Calibri" panose="020F0502020204030204" pitchFamily="34" charset="0"/>
                        </a:rPr>
                        <a:t>the</a:t>
                      </a:r>
                      <a:r>
                        <a:rPr lang="en-US" sz="1800" spc="5" dirty="0">
                          <a:solidFill>
                            <a:schemeClr val="bg1"/>
                          </a:solidFill>
                          <a:latin typeface="Calibri" panose="020F0502020204030204" pitchFamily="34" charset="0"/>
                          <a:cs typeface="Calibri" panose="020F0502020204030204" pitchFamily="34" charset="0"/>
                        </a:rPr>
                        <a:t> </a:t>
                      </a:r>
                      <a:r>
                        <a:rPr lang="en-US" sz="1800" spc="-5" dirty="0">
                          <a:solidFill>
                            <a:schemeClr val="bg1"/>
                          </a:solidFill>
                          <a:latin typeface="Calibri" panose="020F0502020204030204" pitchFamily="34" charset="0"/>
                          <a:cs typeface="Calibri" panose="020F0502020204030204" pitchFamily="34" charset="0"/>
                        </a:rPr>
                        <a:t>need</a:t>
                      </a:r>
                      <a:r>
                        <a:rPr lang="en-US" sz="1800" dirty="0">
                          <a:solidFill>
                            <a:schemeClr val="bg1"/>
                          </a:solidFill>
                          <a:latin typeface="Calibri" panose="020F0502020204030204" pitchFamily="34" charset="0"/>
                          <a:cs typeface="Calibri" panose="020F0502020204030204" pitchFamily="34" charset="0"/>
                        </a:rPr>
                        <a:t> </a:t>
                      </a:r>
                      <a:r>
                        <a:rPr lang="en-US" sz="1800" spc="-15" dirty="0">
                          <a:solidFill>
                            <a:schemeClr val="bg1"/>
                          </a:solidFill>
                          <a:latin typeface="Calibri" panose="020F0502020204030204" pitchFamily="34" charset="0"/>
                          <a:cs typeface="Calibri" panose="020F0502020204030204" pitchFamily="34" charset="0"/>
                        </a:rPr>
                        <a:t>for</a:t>
                      </a:r>
                      <a:r>
                        <a:rPr lang="en-US" sz="1800" dirty="0">
                          <a:solidFill>
                            <a:schemeClr val="bg1"/>
                          </a:solidFill>
                          <a:latin typeface="Calibri" panose="020F0502020204030204" pitchFamily="34" charset="0"/>
                          <a:cs typeface="Calibri" panose="020F0502020204030204" pitchFamily="34" charset="0"/>
                        </a:rPr>
                        <a:t> </a:t>
                      </a:r>
                      <a:r>
                        <a:rPr lang="en-US" sz="1800" spc="-5" dirty="0">
                          <a:solidFill>
                            <a:schemeClr val="bg1"/>
                          </a:solidFill>
                          <a:latin typeface="Calibri" panose="020F0502020204030204" pitchFamily="34" charset="0"/>
                          <a:cs typeface="Calibri" panose="020F0502020204030204" pitchFamily="34" charset="0"/>
                        </a:rPr>
                        <a:t>manual </a:t>
                      </a:r>
                      <a:r>
                        <a:rPr lang="en-US" sz="1800" dirty="0">
                          <a:solidFill>
                            <a:schemeClr val="bg1"/>
                          </a:solidFill>
                          <a:latin typeface="Calibri" panose="020F0502020204030204" pitchFamily="34" charset="0"/>
                          <a:cs typeface="Calibri" panose="020F0502020204030204" pitchFamily="34" charset="0"/>
                        </a:rPr>
                        <a:t> </a:t>
                      </a:r>
                      <a:r>
                        <a:rPr lang="en-US" sz="1800" spc="-10" dirty="0">
                          <a:solidFill>
                            <a:schemeClr val="bg1"/>
                          </a:solidFill>
                          <a:latin typeface="Calibri" panose="020F0502020204030204" pitchFamily="34" charset="0"/>
                          <a:cs typeface="Calibri" panose="020F0502020204030204" pitchFamily="34" charset="0"/>
                        </a:rPr>
                        <a:t>provider</a:t>
                      </a:r>
                      <a:r>
                        <a:rPr lang="en-US" sz="1800" spc="5" dirty="0">
                          <a:solidFill>
                            <a:schemeClr val="bg1"/>
                          </a:solidFill>
                          <a:latin typeface="Calibri" panose="020F0502020204030204" pitchFamily="34" charset="0"/>
                          <a:cs typeface="Calibri" panose="020F0502020204030204" pitchFamily="34" charset="0"/>
                        </a:rPr>
                        <a:t> </a:t>
                      </a:r>
                      <a:r>
                        <a:rPr lang="en-US" sz="1800" spc="-10" dirty="0">
                          <a:solidFill>
                            <a:schemeClr val="bg1"/>
                          </a:solidFill>
                          <a:latin typeface="Calibri" panose="020F0502020204030204" pitchFamily="34" charset="0"/>
                          <a:cs typeface="Calibri" panose="020F0502020204030204" pitchFamily="34" charset="0"/>
                        </a:rPr>
                        <a:t>directory </a:t>
                      </a:r>
                      <a:r>
                        <a:rPr lang="en-US" sz="1800" spc="-5" dirty="0">
                          <a:solidFill>
                            <a:schemeClr val="bg1"/>
                          </a:solidFill>
                          <a:latin typeface="Calibri" panose="020F0502020204030204" pitchFamily="34" charset="0"/>
                          <a:cs typeface="Calibri" panose="020F0502020204030204" pitchFamily="34" charset="0"/>
                        </a:rPr>
                        <a:t> </a:t>
                      </a:r>
                      <a:r>
                        <a:rPr lang="en-US" sz="1800" spc="-10" dirty="0">
                          <a:solidFill>
                            <a:schemeClr val="bg1"/>
                          </a:solidFill>
                          <a:latin typeface="Calibri" panose="020F0502020204030204" pitchFamily="34" charset="0"/>
                          <a:cs typeface="Calibri" panose="020F0502020204030204" pitchFamily="34" charset="0"/>
                        </a:rPr>
                        <a:t>updates, </a:t>
                      </a:r>
                      <a:r>
                        <a:rPr lang="en-US" sz="1800" spc="-5" dirty="0">
                          <a:solidFill>
                            <a:schemeClr val="bg1"/>
                          </a:solidFill>
                          <a:latin typeface="Calibri" panose="020F0502020204030204" pitchFamily="34" charset="0"/>
                          <a:cs typeface="Calibri" panose="020F0502020204030204" pitchFamily="34" charset="0"/>
                        </a:rPr>
                        <a:t>which</a:t>
                      </a:r>
                      <a:r>
                        <a:rPr lang="en-US" sz="1800" dirty="0">
                          <a:solidFill>
                            <a:schemeClr val="bg1"/>
                          </a:solidFill>
                          <a:latin typeface="Calibri" panose="020F0502020204030204" pitchFamily="34" charset="0"/>
                          <a:cs typeface="Calibri" panose="020F0502020204030204" pitchFamily="34" charset="0"/>
                        </a:rPr>
                        <a:t> </a:t>
                      </a:r>
                      <a:r>
                        <a:rPr lang="en-US" sz="1800" spc="-10" dirty="0">
                          <a:solidFill>
                            <a:schemeClr val="bg1"/>
                          </a:solidFill>
                          <a:latin typeface="Calibri" panose="020F0502020204030204" pitchFamily="34" charset="0"/>
                          <a:cs typeface="Calibri" panose="020F0502020204030204" pitchFamily="34" charset="0"/>
                        </a:rPr>
                        <a:t>are</a:t>
                      </a:r>
                      <a:r>
                        <a:rPr lang="en-US" sz="1800" dirty="0">
                          <a:solidFill>
                            <a:schemeClr val="bg1"/>
                          </a:solidFill>
                          <a:latin typeface="Calibri" panose="020F0502020204030204" pitchFamily="34" charset="0"/>
                          <a:cs typeface="Calibri" panose="020F0502020204030204" pitchFamily="34" charset="0"/>
                        </a:rPr>
                        <a:t> time- </a:t>
                      </a:r>
                      <a:r>
                        <a:rPr lang="en-US" sz="1800" spc="5" dirty="0">
                          <a:solidFill>
                            <a:schemeClr val="bg1"/>
                          </a:solidFill>
                          <a:latin typeface="Calibri" panose="020F0502020204030204" pitchFamily="34" charset="0"/>
                          <a:cs typeface="Calibri" panose="020F0502020204030204" pitchFamily="34" charset="0"/>
                        </a:rPr>
                        <a:t> </a:t>
                      </a:r>
                      <a:r>
                        <a:rPr lang="en-US" sz="1800" spc="-10" dirty="0">
                          <a:solidFill>
                            <a:schemeClr val="bg1"/>
                          </a:solidFill>
                          <a:latin typeface="Calibri" panose="020F0502020204030204" pitchFamily="34" charset="0"/>
                          <a:cs typeface="Calibri" panose="020F0502020204030204" pitchFamily="34" charset="0"/>
                        </a:rPr>
                        <a:t>consuming</a:t>
                      </a:r>
                      <a:r>
                        <a:rPr lang="en-US" sz="1800" dirty="0">
                          <a:solidFill>
                            <a:schemeClr val="bg1"/>
                          </a:solidFill>
                          <a:latin typeface="Calibri" panose="020F0502020204030204" pitchFamily="34" charset="0"/>
                          <a:cs typeface="Calibri" panose="020F0502020204030204" pitchFamily="34" charset="0"/>
                        </a:rPr>
                        <a:t> and </a:t>
                      </a:r>
                      <a:r>
                        <a:rPr lang="en-US" sz="1800" spc="-5" dirty="0">
                          <a:solidFill>
                            <a:schemeClr val="bg1"/>
                          </a:solidFill>
                          <a:latin typeface="Calibri" panose="020F0502020204030204" pitchFamily="34" charset="0"/>
                          <a:cs typeface="Calibri" panose="020F0502020204030204" pitchFamily="34" charset="0"/>
                        </a:rPr>
                        <a:t>error- </a:t>
                      </a:r>
                      <a:r>
                        <a:rPr lang="en-US" sz="1800" dirty="0">
                          <a:solidFill>
                            <a:schemeClr val="bg1"/>
                          </a:solidFill>
                          <a:latin typeface="Calibri" panose="020F0502020204030204" pitchFamily="34" charset="0"/>
                          <a:cs typeface="Calibri" panose="020F0502020204030204" pitchFamily="34" charset="0"/>
                        </a:rPr>
                        <a:t> </a:t>
                      </a:r>
                      <a:r>
                        <a:rPr lang="en-US" sz="1800" spc="-10" dirty="0">
                          <a:solidFill>
                            <a:schemeClr val="bg1"/>
                          </a:solidFill>
                          <a:latin typeface="Calibri" panose="020F0502020204030204" pitchFamily="34" charset="0"/>
                          <a:cs typeface="Calibri" panose="020F0502020204030204" pitchFamily="34" charset="0"/>
                        </a:rPr>
                        <a:t>prone.</a:t>
                      </a:r>
                      <a:endParaRPr lang="en-US" sz="1800" dirty="0">
                        <a:solidFill>
                          <a:schemeClr val="bg1"/>
                        </a:solidFill>
                        <a:latin typeface="Calibri" panose="020F0502020204030204" pitchFamily="34" charset="0"/>
                        <a:cs typeface="Calibri" panose="020F0502020204030204" pitchFamily="34" charset="0"/>
                      </a:endParaRPr>
                    </a:p>
                    <a:p>
                      <a:pPr algn="l"/>
                      <a:endParaRPr lang="en-US" dirty="0">
                        <a:latin typeface="Calibri" panose="020F0502020204030204" pitchFamily="34" charset="0"/>
                        <a:cs typeface="Calibri" panose="020F0502020204030204" pitchFamily="34" charset="0"/>
                      </a:endParaRP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spc="-15" dirty="0">
                          <a:solidFill>
                            <a:schemeClr val="bg1"/>
                          </a:solidFill>
                          <a:latin typeface="Calibri" panose="020F0502020204030204" pitchFamily="34" charset="0"/>
                          <a:cs typeface="Calibri" panose="020F0502020204030204" pitchFamily="34" charset="0"/>
                        </a:rPr>
                        <a:t>ProximaX</a:t>
                      </a:r>
                      <a:r>
                        <a:rPr lang="en-US" sz="1800" spc="-10" dirty="0">
                          <a:solidFill>
                            <a:schemeClr val="bg1"/>
                          </a:solidFill>
                          <a:latin typeface="Calibri" panose="020F0502020204030204" pitchFamily="34" charset="0"/>
                          <a:cs typeface="Calibri" panose="020F0502020204030204" pitchFamily="34" charset="0"/>
                        </a:rPr>
                        <a:t> </a:t>
                      </a:r>
                      <a:r>
                        <a:rPr lang="en-US" sz="1800" spc="-5" dirty="0">
                          <a:solidFill>
                            <a:schemeClr val="bg1"/>
                          </a:solidFill>
                          <a:latin typeface="Calibri" panose="020F0502020204030204" pitchFamily="34" charset="0"/>
                          <a:cs typeface="Calibri" panose="020F0502020204030204" pitchFamily="34" charset="0"/>
                        </a:rPr>
                        <a:t>is </a:t>
                      </a:r>
                      <a:r>
                        <a:rPr lang="en-US" sz="1800" dirty="0">
                          <a:solidFill>
                            <a:schemeClr val="bg1"/>
                          </a:solidFill>
                          <a:latin typeface="Calibri" panose="020F0502020204030204" pitchFamily="34" charset="0"/>
                          <a:cs typeface="Calibri" panose="020F0502020204030204" pitchFamily="34" charset="0"/>
                        </a:rPr>
                        <a:t>a</a:t>
                      </a:r>
                      <a:r>
                        <a:rPr lang="en-US" sz="1800" spc="-5" dirty="0">
                          <a:solidFill>
                            <a:schemeClr val="bg1"/>
                          </a:solidFill>
                          <a:latin typeface="Calibri" panose="020F0502020204030204" pitchFamily="34" charset="0"/>
                          <a:cs typeface="Calibri" panose="020F0502020204030204" pitchFamily="34" charset="0"/>
                        </a:rPr>
                        <a:t> </a:t>
                      </a:r>
                      <a:r>
                        <a:rPr lang="en-US" sz="1800" spc="-10" dirty="0">
                          <a:solidFill>
                            <a:schemeClr val="bg1"/>
                          </a:solidFill>
                          <a:latin typeface="Calibri" panose="020F0502020204030204" pitchFamily="34" charset="0"/>
                          <a:cs typeface="Calibri" panose="020F0502020204030204" pitchFamily="34" charset="0"/>
                        </a:rPr>
                        <a:t>blockchain- </a:t>
                      </a:r>
                      <a:r>
                        <a:rPr lang="en-US" sz="1800" spc="-5" dirty="0">
                          <a:solidFill>
                            <a:schemeClr val="bg1"/>
                          </a:solidFill>
                          <a:latin typeface="Calibri" panose="020F0502020204030204" pitchFamily="34" charset="0"/>
                          <a:cs typeface="Calibri" panose="020F0502020204030204" pitchFamily="34" charset="0"/>
                        </a:rPr>
                        <a:t> based</a:t>
                      </a:r>
                      <a:r>
                        <a:rPr lang="en-US" sz="1800" dirty="0">
                          <a:solidFill>
                            <a:schemeClr val="bg1"/>
                          </a:solidFill>
                          <a:latin typeface="Calibri" panose="020F0502020204030204" pitchFamily="34" charset="0"/>
                          <a:cs typeface="Calibri" panose="020F0502020204030204" pitchFamily="34" charset="0"/>
                        </a:rPr>
                        <a:t> </a:t>
                      </a:r>
                      <a:r>
                        <a:rPr lang="en-US" sz="1800" spc="-10" dirty="0">
                          <a:solidFill>
                            <a:schemeClr val="bg1"/>
                          </a:solidFill>
                          <a:latin typeface="Calibri" panose="020F0502020204030204" pitchFamily="34" charset="0"/>
                          <a:cs typeface="Calibri" panose="020F0502020204030204" pitchFamily="34" charset="0"/>
                        </a:rPr>
                        <a:t>platform </a:t>
                      </a:r>
                      <a:r>
                        <a:rPr lang="en-US" sz="1800" spc="-5" dirty="0">
                          <a:solidFill>
                            <a:schemeClr val="bg1"/>
                          </a:solidFill>
                          <a:latin typeface="Calibri" panose="020F0502020204030204" pitchFamily="34" charset="0"/>
                          <a:cs typeface="Calibri" panose="020F0502020204030204" pitchFamily="34" charset="0"/>
                        </a:rPr>
                        <a:t>that </a:t>
                      </a:r>
                      <a:r>
                        <a:rPr lang="en-US" sz="1800" dirty="0">
                          <a:solidFill>
                            <a:schemeClr val="bg1"/>
                          </a:solidFill>
                          <a:latin typeface="Calibri" panose="020F0502020204030204" pitchFamily="34" charset="0"/>
                          <a:cs typeface="Calibri" panose="020F0502020204030204" pitchFamily="34" charset="0"/>
                        </a:rPr>
                        <a:t> enables </a:t>
                      </a:r>
                      <a:r>
                        <a:rPr lang="en-US" sz="1800" spc="-5" dirty="0">
                          <a:solidFill>
                            <a:schemeClr val="bg1"/>
                          </a:solidFill>
                          <a:latin typeface="Calibri" panose="020F0502020204030204" pitchFamily="34" charset="0"/>
                          <a:cs typeface="Calibri" panose="020F0502020204030204" pitchFamily="34" charset="0"/>
                        </a:rPr>
                        <a:t>secure </a:t>
                      </a:r>
                      <a:r>
                        <a:rPr lang="en-US" sz="1800" dirty="0">
                          <a:solidFill>
                            <a:schemeClr val="bg1"/>
                          </a:solidFill>
                          <a:latin typeface="Calibri" panose="020F0502020204030204" pitchFamily="34" charset="0"/>
                          <a:cs typeface="Calibri" panose="020F0502020204030204" pitchFamily="34" charset="0"/>
                        </a:rPr>
                        <a:t>and </a:t>
                      </a:r>
                      <a:r>
                        <a:rPr lang="en-US" sz="1800" spc="-15" dirty="0">
                          <a:solidFill>
                            <a:schemeClr val="bg1"/>
                          </a:solidFill>
                          <a:latin typeface="Calibri" panose="020F0502020204030204" pitchFamily="34" charset="0"/>
                          <a:cs typeface="Calibri" panose="020F0502020204030204" pitchFamily="34" charset="0"/>
                        </a:rPr>
                        <a:t>fast </a:t>
                      </a:r>
                      <a:r>
                        <a:rPr lang="en-US" sz="1800" spc="-10" dirty="0">
                          <a:solidFill>
                            <a:schemeClr val="bg1"/>
                          </a:solidFill>
                          <a:latin typeface="Calibri" panose="020F0502020204030204" pitchFamily="34" charset="0"/>
                          <a:cs typeface="Calibri" panose="020F0502020204030204" pitchFamily="34" charset="0"/>
                        </a:rPr>
                        <a:t> </a:t>
                      </a:r>
                      <a:r>
                        <a:rPr lang="en-US" sz="1800" spc="-5" dirty="0">
                          <a:solidFill>
                            <a:schemeClr val="bg1"/>
                          </a:solidFill>
                          <a:latin typeface="Calibri" panose="020F0502020204030204" pitchFamily="34" charset="0"/>
                          <a:cs typeface="Calibri" panose="020F0502020204030204" pitchFamily="34" charset="0"/>
                        </a:rPr>
                        <a:t>health</a:t>
                      </a:r>
                      <a:r>
                        <a:rPr lang="en-US" sz="1800" dirty="0">
                          <a:solidFill>
                            <a:schemeClr val="bg1"/>
                          </a:solidFill>
                          <a:latin typeface="Calibri" panose="020F0502020204030204" pitchFamily="34" charset="0"/>
                          <a:cs typeface="Calibri" panose="020F0502020204030204" pitchFamily="34" charset="0"/>
                        </a:rPr>
                        <a:t> </a:t>
                      </a:r>
                      <a:r>
                        <a:rPr lang="en-US" sz="1800" spc="-5" dirty="0">
                          <a:solidFill>
                            <a:schemeClr val="bg1"/>
                          </a:solidFill>
                          <a:latin typeface="Calibri" panose="020F0502020204030204" pitchFamily="34" charset="0"/>
                          <a:cs typeface="Calibri" panose="020F0502020204030204" pitchFamily="34" charset="0"/>
                        </a:rPr>
                        <a:t>claims</a:t>
                      </a:r>
                      <a:r>
                        <a:rPr lang="en-US" sz="1800" spc="5" dirty="0">
                          <a:solidFill>
                            <a:schemeClr val="bg1"/>
                          </a:solidFill>
                          <a:latin typeface="Calibri" panose="020F0502020204030204" pitchFamily="34" charset="0"/>
                          <a:cs typeface="Calibri" panose="020F0502020204030204" pitchFamily="34" charset="0"/>
                        </a:rPr>
                        <a:t> </a:t>
                      </a:r>
                      <a:r>
                        <a:rPr lang="en-US" sz="1800" spc="-10" dirty="0">
                          <a:solidFill>
                            <a:schemeClr val="bg1"/>
                          </a:solidFill>
                          <a:latin typeface="Calibri" panose="020F0502020204030204" pitchFamily="34" charset="0"/>
                          <a:cs typeface="Calibri" panose="020F0502020204030204" pitchFamily="34" charset="0"/>
                        </a:rPr>
                        <a:t>processing </a:t>
                      </a:r>
                      <a:r>
                        <a:rPr lang="en-US" sz="1800" spc="-5" dirty="0">
                          <a:solidFill>
                            <a:schemeClr val="bg1"/>
                          </a:solidFill>
                          <a:latin typeface="Calibri" panose="020F0502020204030204" pitchFamily="34" charset="0"/>
                          <a:cs typeface="Calibri" panose="020F0502020204030204" pitchFamily="34" charset="0"/>
                        </a:rPr>
                        <a:t> </a:t>
                      </a:r>
                      <a:r>
                        <a:rPr lang="en-US" sz="1800" dirty="0">
                          <a:solidFill>
                            <a:schemeClr val="bg1"/>
                          </a:solidFill>
                          <a:latin typeface="Calibri" panose="020F0502020204030204" pitchFamily="34" charset="0"/>
                          <a:cs typeface="Calibri" panose="020F0502020204030204" pitchFamily="34" charset="0"/>
                        </a:rPr>
                        <a:t>and </a:t>
                      </a:r>
                      <a:r>
                        <a:rPr lang="en-US" sz="1800" spc="-5" dirty="0">
                          <a:solidFill>
                            <a:schemeClr val="bg1"/>
                          </a:solidFill>
                          <a:latin typeface="Calibri" panose="020F0502020204030204" pitchFamily="34" charset="0"/>
                          <a:cs typeface="Calibri" panose="020F0502020204030204" pitchFamily="34" charset="0"/>
                        </a:rPr>
                        <a:t>management. The </a:t>
                      </a:r>
                      <a:r>
                        <a:rPr lang="en-US" sz="1800" dirty="0">
                          <a:solidFill>
                            <a:schemeClr val="bg1"/>
                          </a:solidFill>
                          <a:latin typeface="Calibri" panose="020F0502020204030204" pitchFamily="34" charset="0"/>
                          <a:cs typeface="Calibri" panose="020F0502020204030204" pitchFamily="34" charset="0"/>
                        </a:rPr>
                        <a:t> </a:t>
                      </a:r>
                      <a:r>
                        <a:rPr lang="en-US" sz="1800" spc="-10" dirty="0">
                          <a:solidFill>
                            <a:schemeClr val="bg1"/>
                          </a:solidFill>
                          <a:latin typeface="Calibri" panose="020F0502020204030204" pitchFamily="34" charset="0"/>
                          <a:cs typeface="Calibri" panose="020F0502020204030204" pitchFamily="34" charset="0"/>
                        </a:rPr>
                        <a:t>platform </a:t>
                      </a:r>
                      <a:r>
                        <a:rPr lang="en-US" sz="1800" spc="-5" dirty="0">
                          <a:solidFill>
                            <a:schemeClr val="bg1"/>
                          </a:solidFill>
                          <a:latin typeface="Calibri" panose="020F0502020204030204" pitchFamily="34" charset="0"/>
                          <a:cs typeface="Calibri" panose="020F0502020204030204" pitchFamily="34" charset="0"/>
                        </a:rPr>
                        <a:t>enables </a:t>
                      </a:r>
                      <a:r>
                        <a:rPr lang="en-US" sz="1800" dirty="0">
                          <a:solidFill>
                            <a:schemeClr val="bg1"/>
                          </a:solidFill>
                          <a:latin typeface="Calibri" panose="020F0502020204030204" pitchFamily="34" charset="0"/>
                          <a:cs typeface="Calibri" panose="020F0502020204030204" pitchFamily="34" charset="0"/>
                        </a:rPr>
                        <a:t> </a:t>
                      </a:r>
                      <a:r>
                        <a:rPr lang="en-US" sz="1800" b="1" spc="-10" dirty="0">
                          <a:solidFill>
                            <a:schemeClr val="bg1"/>
                          </a:solidFill>
                          <a:latin typeface="Calibri" panose="020F0502020204030204" pitchFamily="34" charset="0"/>
                          <a:cs typeface="Calibri" panose="020F0502020204030204" pitchFamily="34" charset="0"/>
                        </a:rPr>
                        <a:t>automated,</a:t>
                      </a:r>
                      <a:r>
                        <a:rPr lang="en-US" sz="1800" b="1" spc="-15" dirty="0">
                          <a:solidFill>
                            <a:schemeClr val="bg1"/>
                          </a:solidFill>
                          <a:latin typeface="Calibri" panose="020F0502020204030204" pitchFamily="34" charset="0"/>
                          <a:cs typeface="Calibri" panose="020F0502020204030204" pitchFamily="34" charset="0"/>
                        </a:rPr>
                        <a:t> </a:t>
                      </a:r>
                      <a:r>
                        <a:rPr lang="en-US" sz="1800" b="1" spc="-5" dirty="0">
                          <a:solidFill>
                            <a:schemeClr val="bg1"/>
                          </a:solidFill>
                          <a:latin typeface="Calibri" panose="020F0502020204030204" pitchFamily="34" charset="0"/>
                          <a:cs typeface="Calibri" panose="020F0502020204030204" pitchFamily="34" charset="0"/>
                        </a:rPr>
                        <a:t>auditable,</a:t>
                      </a:r>
                      <a:r>
                        <a:rPr lang="en-US" sz="1800" b="1" spc="10" dirty="0">
                          <a:solidFill>
                            <a:schemeClr val="bg1"/>
                          </a:solidFill>
                          <a:latin typeface="Calibri" panose="020F0502020204030204" pitchFamily="34" charset="0"/>
                          <a:cs typeface="Calibri" panose="020F0502020204030204" pitchFamily="34" charset="0"/>
                        </a:rPr>
                        <a:t> </a:t>
                      </a:r>
                      <a:r>
                        <a:rPr lang="en-US" sz="1800" b="1" dirty="0">
                          <a:solidFill>
                            <a:schemeClr val="bg1"/>
                          </a:solidFill>
                          <a:latin typeface="Calibri" panose="020F0502020204030204" pitchFamily="34" charset="0"/>
                          <a:cs typeface="Calibri" panose="020F0502020204030204" pitchFamily="34" charset="0"/>
                        </a:rPr>
                        <a:t>and </a:t>
                      </a:r>
                      <a:r>
                        <a:rPr lang="en-US" sz="1800" b="1" spc="-395" dirty="0">
                          <a:solidFill>
                            <a:schemeClr val="bg1"/>
                          </a:solidFill>
                          <a:latin typeface="Calibri" panose="020F0502020204030204" pitchFamily="34" charset="0"/>
                          <a:cs typeface="Calibri" panose="020F0502020204030204" pitchFamily="34" charset="0"/>
                        </a:rPr>
                        <a:t> </a:t>
                      </a:r>
                      <a:r>
                        <a:rPr lang="en-US" sz="1800" b="1" spc="-10" dirty="0">
                          <a:solidFill>
                            <a:schemeClr val="bg1"/>
                          </a:solidFill>
                          <a:latin typeface="Calibri" panose="020F0502020204030204" pitchFamily="34" charset="0"/>
                          <a:cs typeface="Calibri" panose="020F0502020204030204" pitchFamily="34" charset="0"/>
                        </a:rPr>
                        <a:t>transparent</a:t>
                      </a:r>
                      <a:r>
                        <a:rPr lang="en-US" sz="1800" b="1" spc="-5" dirty="0">
                          <a:solidFill>
                            <a:schemeClr val="bg1"/>
                          </a:solidFill>
                          <a:latin typeface="Calibri" panose="020F0502020204030204" pitchFamily="34" charset="0"/>
                          <a:cs typeface="Calibri" panose="020F0502020204030204" pitchFamily="34" charset="0"/>
                        </a:rPr>
                        <a:t> claims </a:t>
                      </a:r>
                      <a:r>
                        <a:rPr lang="en-US" sz="1800" b="1" dirty="0">
                          <a:solidFill>
                            <a:schemeClr val="bg1"/>
                          </a:solidFill>
                          <a:latin typeface="Calibri" panose="020F0502020204030204" pitchFamily="34" charset="0"/>
                          <a:cs typeface="Calibri" panose="020F0502020204030204" pitchFamily="34" charset="0"/>
                        </a:rPr>
                        <a:t> </a:t>
                      </a:r>
                      <a:r>
                        <a:rPr lang="en-US" sz="1800" b="1" spc="-5" dirty="0">
                          <a:solidFill>
                            <a:schemeClr val="bg1"/>
                          </a:solidFill>
                          <a:latin typeface="Calibri" panose="020F0502020204030204" pitchFamily="34" charset="0"/>
                          <a:cs typeface="Calibri" panose="020F0502020204030204" pitchFamily="34" charset="0"/>
                        </a:rPr>
                        <a:t>processing,</a:t>
                      </a:r>
                      <a:r>
                        <a:rPr lang="en-US" sz="1800" spc="-5" dirty="0">
                          <a:solidFill>
                            <a:schemeClr val="bg1"/>
                          </a:solidFill>
                          <a:latin typeface="Calibri" panose="020F0502020204030204" pitchFamily="34" charset="0"/>
                          <a:cs typeface="Calibri" panose="020F0502020204030204" pitchFamily="34" charset="0"/>
                        </a:rPr>
                        <a:t> which, in </a:t>
                      </a:r>
                      <a:r>
                        <a:rPr lang="en-US" sz="1800" dirty="0">
                          <a:solidFill>
                            <a:schemeClr val="bg1"/>
                          </a:solidFill>
                          <a:latin typeface="Calibri" panose="020F0502020204030204" pitchFamily="34" charset="0"/>
                          <a:cs typeface="Calibri" panose="020F0502020204030204" pitchFamily="34" charset="0"/>
                        </a:rPr>
                        <a:t>turn, </a:t>
                      </a:r>
                      <a:r>
                        <a:rPr lang="en-US" sz="1800" spc="-395" dirty="0">
                          <a:solidFill>
                            <a:schemeClr val="bg1"/>
                          </a:solidFill>
                          <a:latin typeface="Calibri" panose="020F0502020204030204" pitchFamily="34" charset="0"/>
                          <a:cs typeface="Calibri" panose="020F0502020204030204" pitchFamily="34" charset="0"/>
                        </a:rPr>
                        <a:t> </a:t>
                      </a:r>
                      <a:r>
                        <a:rPr lang="en-US" sz="1800" dirty="0">
                          <a:solidFill>
                            <a:schemeClr val="bg1"/>
                          </a:solidFill>
                          <a:latin typeface="Calibri" panose="020F0502020204030204" pitchFamily="34" charset="0"/>
                          <a:cs typeface="Calibri" panose="020F0502020204030204" pitchFamily="34" charset="0"/>
                        </a:rPr>
                        <a:t>leads </a:t>
                      </a:r>
                      <a:r>
                        <a:rPr lang="en-US" sz="1800" spc="-10" dirty="0">
                          <a:solidFill>
                            <a:schemeClr val="bg1"/>
                          </a:solidFill>
                          <a:latin typeface="Calibri" panose="020F0502020204030204" pitchFamily="34" charset="0"/>
                          <a:cs typeface="Calibri" panose="020F0502020204030204" pitchFamily="34" charset="0"/>
                        </a:rPr>
                        <a:t>to reduced </a:t>
                      </a:r>
                      <a:r>
                        <a:rPr lang="en-US" sz="1800" spc="-5" dirty="0">
                          <a:solidFill>
                            <a:schemeClr val="bg1"/>
                          </a:solidFill>
                          <a:latin typeface="Calibri" panose="020F0502020204030204" pitchFamily="34" charset="0"/>
                          <a:cs typeface="Calibri" panose="020F0502020204030204" pitchFamily="34" charset="0"/>
                        </a:rPr>
                        <a:t> </a:t>
                      </a:r>
                      <a:r>
                        <a:rPr lang="en-US" sz="1800" spc="-10" dirty="0">
                          <a:solidFill>
                            <a:schemeClr val="bg1"/>
                          </a:solidFill>
                          <a:latin typeface="Calibri" panose="020F0502020204030204" pitchFamily="34" charset="0"/>
                          <a:cs typeface="Calibri" panose="020F0502020204030204" pitchFamily="34" charset="0"/>
                        </a:rPr>
                        <a:t>operational costs </a:t>
                      </a:r>
                      <a:r>
                        <a:rPr lang="en-US" sz="1800" dirty="0">
                          <a:solidFill>
                            <a:schemeClr val="bg1"/>
                          </a:solidFill>
                          <a:latin typeface="Calibri" panose="020F0502020204030204" pitchFamily="34" charset="0"/>
                          <a:cs typeface="Calibri" panose="020F0502020204030204" pitchFamily="34" charset="0"/>
                        </a:rPr>
                        <a:t>and </a:t>
                      </a:r>
                      <a:r>
                        <a:rPr lang="en-US" sz="1800" spc="-5" dirty="0">
                          <a:solidFill>
                            <a:schemeClr val="bg1"/>
                          </a:solidFill>
                          <a:latin typeface="Calibri" panose="020F0502020204030204" pitchFamily="34" charset="0"/>
                          <a:cs typeface="Calibri" panose="020F0502020204030204" pitchFamily="34" charset="0"/>
                        </a:rPr>
                        <a:t>real- </a:t>
                      </a:r>
                      <a:r>
                        <a:rPr lang="en-US" sz="1800" spc="-395" dirty="0">
                          <a:solidFill>
                            <a:schemeClr val="bg1"/>
                          </a:solidFill>
                          <a:latin typeface="Calibri" panose="020F0502020204030204" pitchFamily="34" charset="0"/>
                          <a:cs typeface="Calibri" panose="020F0502020204030204" pitchFamily="34" charset="0"/>
                        </a:rPr>
                        <a:t> </a:t>
                      </a:r>
                      <a:r>
                        <a:rPr lang="en-US" sz="1800" spc="-5" dirty="0">
                          <a:solidFill>
                            <a:schemeClr val="bg1"/>
                          </a:solidFill>
                          <a:latin typeface="Calibri" panose="020F0502020204030204" pitchFamily="34" charset="0"/>
                          <a:cs typeface="Calibri" panose="020F0502020204030204" pitchFamily="34" charset="0"/>
                        </a:rPr>
                        <a:t>time</a:t>
                      </a:r>
                      <a:r>
                        <a:rPr lang="en-US" sz="1800" spc="5" dirty="0">
                          <a:solidFill>
                            <a:schemeClr val="bg1"/>
                          </a:solidFill>
                          <a:latin typeface="Calibri" panose="020F0502020204030204" pitchFamily="34" charset="0"/>
                          <a:cs typeface="Calibri" panose="020F0502020204030204" pitchFamily="34" charset="0"/>
                        </a:rPr>
                        <a:t> </a:t>
                      </a:r>
                      <a:r>
                        <a:rPr lang="en-US" sz="1800" spc="-5" dirty="0">
                          <a:solidFill>
                            <a:schemeClr val="bg1"/>
                          </a:solidFill>
                          <a:latin typeface="Calibri" panose="020F0502020204030204" pitchFamily="34" charset="0"/>
                          <a:cs typeface="Calibri" panose="020F0502020204030204" pitchFamily="34" charset="0"/>
                        </a:rPr>
                        <a:t>adjudication</a:t>
                      </a:r>
                      <a:r>
                        <a:rPr lang="en-US" sz="1800" spc="5" dirty="0">
                          <a:solidFill>
                            <a:schemeClr val="bg1"/>
                          </a:solidFill>
                          <a:latin typeface="Calibri" panose="020F0502020204030204" pitchFamily="34" charset="0"/>
                          <a:cs typeface="Calibri" panose="020F0502020204030204" pitchFamily="34" charset="0"/>
                        </a:rPr>
                        <a:t> </a:t>
                      </a:r>
                      <a:r>
                        <a:rPr lang="en-US" sz="1800" spc="-5" dirty="0">
                          <a:solidFill>
                            <a:schemeClr val="bg1"/>
                          </a:solidFill>
                          <a:latin typeface="Calibri" panose="020F0502020204030204" pitchFamily="34" charset="0"/>
                          <a:cs typeface="Calibri" panose="020F0502020204030204" pitchFamily="34" charset="0"/>
                        </a:rPr>
                        <a:t>of </a:t>
                      </a:r>
                      <a:r>
                        <a:rPr lang="en-US" sz="1800" dirty="0">
                          <a:solidFill>
                            <a:schemeClr val="bg1"/>
                          </a:solidFill>
                          <a:latin typeface="Calibri" panose="020F0502020204030204" pitchFamily="34" charset="0"/>
                          <a:cs typeface="Calibri" panose="020F0502020204030204" pitchFamily="34" charset="0"/>
                        </a:rPr>
                        <a:t> </a:t>
                      </a:r>
                      <a:r>
                        <a:rPr lang="en-US" sz="1800" spc="-5" dirty="0">
                          <a:solidFill>
                            <a:schemeClr val="bg1"/>
                          </a:solidFill>
                          <a:latin typeface="Calibri" panose="020F0502020204030204" pitchFamily="34" charset="0"/>
                          <a:cs typeface="Calibri" panose="020F0502020204030204" pitchFamily="34" charset="0"/>
                        </a:rPr>
                        <a:t>claims.</a:t>
                      </a:r>
                      <a:endParaRPr lang="en-US" sz="1800" dirty="0">
                        <a:solidFill>
                          <a:schemeClr val="bg1"/>
                        </a:solidFill>
                        <a:latin typeface="Calibri" panose="020F0502020204030204" pitchFamily="34" charset="0"/>
                        <a:cs typeface="Calibri" panose="020F0502020204030204" pitchFamily="34" charset="0"/>
                      </a:endParaRPr>
                    </a:p>
                    <a:p>
                      <a:pPr algn="l"/>
                      <a:endParaRPr lang="en-US" dirty="0">
                        <a:latin typeface="Calibri" panose="020F0502020204030204" pitchFamily="34" charset="0"/>
                        <a:cs typeface="Calibri" panose="020F0502020204030204" pitchFamily="34" charset="0"/>
                      </a:endParaRP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spc="-5" dirty="0">
                          <a:solidFill>
                            <a:schemeClr val="bg1"/>
                          </a:solidFill>
                          <a:latin typeface="Calibri" panose="020F0502020204030204" pitchFamily="34" charset="0"/>
                          <a:cs typeface="Calibri" panose="020F0502020204030204" pitchFamily="34" charset="0"/>
                        </a:rPr>
                        <a:t>Aetna</a:t>
                      </a:r>
                      <a:r>
                        <a:rPr lang="en-US" sz="1800" spc="-15" dirty="0">
                          <a:solidFill>
                            <a:schemeClr val="bg1"/>
                          </a:solidFill>
                          <a:latin typeface="Calibri" panose="020F0502020204030204" pitchFamily="34" charset="0"/>
                          <a:cs typeface="Calibri" panose="020F0502020204030204" pitchFamily="34" charset="0"/>
                        </a:rPr>
                        <a:t> </a:t>
                      </a:r>
                      <a:r>
                        <a:rPr lang="en-US" sz="1800" spc="-10" dirty="0">
                          <a:solidFill>
                            <a:schemeClr val="bg1"/>
                          </a:solidFill>
                          <a:latin typeface="Calibri" panose="020F0502020204030204" pitchFamily="34" charset="0"/>
                          <a:cs typeface="Calibri" panose="020F0502020204030204" pitchFamily="34" charset="0"/>
                        </a:rPr>
                        <a:t>collaborated</a:t>
                      </a:r>
                      <a:r>
                        <a:rPr lang="en-US" sz="1800" spc="15" dirty="0">
                          <a:solidFill>
                            <a:schemeClr val="bg1"/>
                          </a:solidFill>
                          <a:latin typeface="Calibri" panose="020F0502020204030204" pitchFamily="34" charset="0"/>
                          <a:cs typeface="Calibri" panose="020F0502020204030204" pitchFamily="34" charset="0"/>
                        </a:rPr>
                        <a:t> </a:t>
                      </a:r>
                      <a:r>
                        <a:rPr lang="en-US" sz="1800" spc="-5" dirty="0">
                          <a:solidFill>
                            <a:schemeClr val="bg1"/>
                          </a:solidFill>
                          <a:latin typeface="Calibri" panose="020F0502020204030204" pitchFamily="34" charset="0"/>
                          <a:cs typeface="Calibri" panose="020F0502020204030204" pitchFamily="34" charset="0"/>
                        </a:rPr>
                        <a:t>with </a:t>
                      </a:r>
                      <a:r>
                        <a:rPr lang="en-US" sz="1800" dirty="0">
                          <a:solidFill>
                            <a:schemeClr val="bg1"/>
                          </a:solidFill>
                          <a:latin typeface="Calibri" panose="020F0502020204030204" pitchFamily="34" charset="0"/>
                          <a:cs typeface="Calibri" panose="020F0502020204030204" pitchFamily="34" charset="0"/>
                        </a:rPr>
                        <a:t> </a:t>
                      </a:r>
                      <a:r>
                        <a:rPr lang="en-US" sz="1800" spc="-5" dirty="0">
                          <a:solidFill>
                            <a:schemeClr val="bg1"/>
                          </a:solidFill>
                          <a:latin typeface="Calibri" panose="020F0502020204030204" pitchFamily="34" charset="0"/>
                          <a:cs typeface="Calibri" panose="020F0502020204030204" pitchFamily="34" charset="0"/>
                        </a:rPr>
                        <a:t>SmartHealthIT </a:t>
                      </a:r>
                      <a:r>
                        <a:rPr lang="en-US" sz="1800" spc="-10" dirty="0">
                          <a:solidFill>
                            <a:schemeClr val="bg1"/>
                          </a:solidFill>
                          <a:latin typeface="Calibri" panose="020F0502020204030204" pitchFamily="34" charset="0"/>
                          <a:cs typeface="Calibri" panose="020F0502020204030204" pitchFamily="34" charset="0"/>
                        </a:rPr>
                        <a:t>to </a:t>
                      </a:r>
                      <a:r>
                        <a:rPr lang="en-US" sz="1800" spc="-15" dirty="0">
                          <a:solidFill>
                            <a:schemeClr val="bg1"/>
                          </a:solidFill>
                          <a:latin typeface="Calibri" panose="020F0502020204030204" pitchFamily="34" charset="0"/>
                          <a:cs typeface="Calibri" panose="020F0502020204030204" pitchFamily="34" charset="0"/>
                        </a:rPr>
                        <a:t>create </a:t>
                      </a:r>
                      <a:r>
                        <a:rPr lang="en-US" sz="1800" dirty="0">
                          <a:solidFill>
                            <a:schemeClr val="bg1"/>
                          </a:solidFill>
                          <a:latin typeface="Calibri" panose="020F0502020204030204" pitchFamily="34" charset="0"/>
                          <a:cs typeface="Calibri" panose="020F0502020204030204" pitchFamily="34" charset="0"/>
                        </a:rPr>
                        <a:t>a </a:t>
                      </a:r>
                      <a:r>
                        <a:rPr lang="en-US" sz="1800" spc="5" dirty="0">
                          <a:solidFill>
                            <a:schemeClr val="bg1"/>
                          </a:solidFill>
                          <a:latin typeface="Calibri" panose="020F0502020204030204" pitchFamily="34" charset="0"/>
                          <a:cs typeface="Calibri" panose="020F0502020204030204" pitchFamily="34" charset="0"/>
                        </a:rPr>
                        <a:t> </a:t>
                      </a:r>
                      <a:r>
                        <a:rPr lang="en-US" sz="1800" spc="-10" dirty="0">
                          <a:solidFill>
                            <a:schemeClr val="bg1"/>
                          </a:solidFill>
                          <a:latin typeface="Calibri" panose="020F0502020204030204" pitchFamily="34" charset="0"/>
                          <a:cs typeface="Calibri" panose="020F0502020204030204" pitchFamily="34" charset="0"/>
                        </a:rPr>
                        <a:t>blockchain-powered </a:t>
                      </a:r>
                      <a:r>
                        <a:rPr lang="en-US" sz="1800" spc="-5" dirty="0">
                          <a:solidFill>
                            <a:schemeClr val="bg1"/>
                          </a:solidFill>
                          <a:latin typeface="Calibri" panose="020F0502020204030204" pitchFamily="34" charset="0"/>
                          <a:cs typeface="Calibri" panose="020F0502020204030204" pitchFamily="34" charset="0"/>
                        </a:rPr>
                        <a:t> </a:t>
                      </a:r>
                      <a:r>
                        <a:rPr lang="en-US" sz="1800" spc="-10" dirty="0">
                          <a:solidFill>
                            <a:schemeClr val="bg1"/>
                          </a:solidFill>
                          <a:latin typeface="Calibri" panose="020F0502020204030204" pitchFamily="34" charset="0"/>
                          <a:cs typeface="Calibri" panose="020F0502020204030204" pitchFamily="34" charset="0"/>
                        </a:rPr>
                        <a:t>network</a:t>
                      </a:r>
                      <a:r>
                        <a:rPr lang="en-US" sz="1800" spc="-5" dirty="0">
                          <a:solidFill>
                            <a:schemeClr val="bg1"/>
                          </a:solidFill>
                          <a:latin typeface="Calibri" panose="020F0502020204030204" pitchFamily="34" charset="0"/>
                          <a:cs typeface="Calibri" panose="020F0502020204030204" pitchFamily="34" charset="0"/>
                        </a:rPr>
                        <a:t> </a:t>
                      </a:r>
                      <a:r>
                        <a:rPr lang="en-US" sz="1800" spc="-15" dirty="0">
                          <a:solidFill>
                            <a:schemeClr val="bg1"/>
                          </a:solidFill>
                          <a:latin typeface="Calibri" panose="020F0502020204030204" pitchFamily="34" charset="0"/>
                          <a:cs typeface="Calibri" panose="020F0502020204030204" pitchFamily="34" charset="0"/>
                        </a:rPr>
                        <a:t>for</a:t>
                      </a:r>
                      <a:r>
                        <a:rPr lang="en-US" sz="1800" spc="-10" dirty="0">
                          <a:solidFill>
                            <a:schemeClr val="bg1"/>
                          </a:solidFill>
                          <a:latin typeface="Calibri" panose="020F0502020204030204" pitchFamily="34" charset="0"/>
                          <a:cs typeface="Calibri" panose="020F0502020204030204" pitchFamily="34" charset="0"/>
                        </a:rPr>
                        <a:t> secure </a:t>
                      </a:r>
                      <a:r>
                        <a:rPr lang="en-US" sz="1800" spc="-5" dirty="0">
                          <a:solidFill>
                            <a:schemeClr val="bg1"/>
                          </a:solidFill>
                          <a:latin typeface="Calibri" panose="020F0502020204030204" pitchFamily="34" charset="0"/>
                          <a:cs typeface="Calibri" panose="020F0502020204030204" pitchFamily="34" charset="0"/>
                        </a:rPr>
                        <a:t> </a:t>
                      </a:r>
                      <a:r>
                        <a:rPr lang="en-US" sz="1800" spc="-15" dirty="0">
                          <a:solidFill>
                            <a:schemeClr val="bg1"/>
                          </a:solidFill>
                          <a:latin typeface="Calibri" panose="020F0502020204030204" pitchFamily="34" charset="0"/>
                          <a:cs typeface="Calibri" panose="020F0502020204030204" pitchFamily="34" charset="0"/>
                        </a:rPr>
                        <a:t>exchange</a:t>
                      </a:r>
                      <a:r>
                        <a:rPr lang="en-US" sz="1800" spc="-5" dirty="0">
                          <a:solidFill>
                            <a:schemeClr val="bg1"/>
                          </a:solidFill>
                          <a:latin typeface="Calibri" panose="020F0502020204030204" pitchFamily="34" charset="0"/>
                          <a:cs typeface="Calibri" panose="020F0502020204030204" pitchFamily="34" charset="0"/>
                        </a:rPr>
                        <a:t> of </a:t>
                      </a:r>
                      <a:r>
                        <a:rPr lang="en-US" sz="1800" spc="-10" dirty="0">
                          <a:solidFill>
                            <a:schemeClr val="bg1"/>
                          </a:solidFill>
                          <a:latin typeface="Calibri" panose="020F0502020204030204" pitchFamily="34" charset="0"/>
                          <a:cs typeface="Calibri" panose="020F0502020204030204" pitchFamily="34" charset="0"/>
                        </a:rPr>
                        <a:t>healthcare </a:t>
                      </a:r>
                      <a:r>
                        <a:rPr lang="en-US" sz="1800" spc="-5" dirty="0">
                          <a:solidFill>
                            <a:schemeClr val="bg1"/>
                          </a:solidFill>
                          <a:latin typeface="Calibri" panose="020F0502020204030204" pitchFamily="34" charset="0"/>
                          <a:cs typeface="Calibri" panose="020F0502020204030204" pitchFamily="34" charset="0"/>
                        </a:rPr>
                        <a:t> </a:t>
                      </a:r>
                      <a:r>
                        <a:rPr lang="en-US" sz="1800" spc="-10" dirty="0">
                          <a:solidFill>
                            <a:schemeClr val="bg1"/>
                          </a:solidFill>
                          <a:latin typeface="Calibri" panose="020F0502020204030204" pitchFamily="34" charset="0"/>
                          <a:cs typeface="Calibri" panose="020F0502020204030204" pitchFamily="34" charset="0"/>
                        </a:rPr>
                        <a:t>data. </a:t>
                      </a:r>
                      <a:r>
                        <a:rPr lang="en-US" sz="1800" spc="-5" dirty="0">
                          <a:solidFill>
                            <a:schemeClr val="bg1"/>
                          </a:solidFill>
                          <a:latin typeface="Calibri" panose="020F0502020204030204" pitchFamily="34" charset="0"/>
                          <a:cs typeface="Calibri" panose="020F0502020204030204" pitchFamily="34" charset="0"/>
                        </a:rPr>
                        <a:t>The </a:t>
                      </a:r>
                      <a:r>
                        <a:rPr lang="en-US" sz="1800" spc="-10" dirty="0">
                          <a:solidFill>
                            <a:schemeClr val="bg1"/>
                          </a:solidFill>
                          <a:latin typeface="Calibri" panose="020F0502020204030204" pitchFamily="34" charset="0"/>
                          <a:cs typeface="Calibri" panose="020F0502020204030204" pitchFamily="34" charset="0"/>
                        </a:rPr>
                        <a:t>project </a:t>
                      </a:r>
                      <a:r>
                        <a:rPr lang="en-US" sz="1800" spc="-5" dirty="0">
                          <a:solidFill>
                            <a:schemeClr val="bg1"/>
                          </a:solidFill>
                          <a:latin typeface="Calibri" panose="020F0502020204030204" pitchFamily="34" charset="0"/>
                          <a:cs typeface="Calibri" panose="020F0502020204030204" pitchFamily="34" charset="0"/>
                        </a:rPr>
                        <a:t>aimed </a:t>
                      </a:r>
                      <a:r>
                        <a:rPr lang="en-US" sz="1800" spc="-10" dirty="0">
                          <a:solidFill>
                            <a:schemeClr val="bg1"/>
                          </a:solidFill>
                          <a:latin typeface="Calibri" panose="020F0502020204030204" pitchFamily="34" charset="0"/>
                          <a:cs typeface="Calibri" panose="020F0502020204030204" pitchFamily="34" charset="0"/>
                        </a:rPr>
                        <a:t>to </a:t>
                      </a:r>
                      <a:r>
                        <a:rPr lang="en-US" sz="1800" spc="-395" dirty="0">
                          <a:solidFill>
                            <a:schemeClr val="bg1"/>
                          </a:solidFill>
                          <a:latin typeface="Calibri" panose="020F0502020204030204" pitchFamily="34" charset="0"/>
                          <a:cs typeface="Calibri" panose="020F0502020204030204" pitchFamily="34" charset="0"/>
                        </a:rPr>
                        <a:t> </a:t>
                      </a:r>
                      <a:r>
                        <a:rPr lang="en-US" sz="1800" b="1" spc="-10" dirty="0">
                          <a:solidFill>
                            <a:schemeClr val="bg1"/>
                          </a:solidFill>
                          <a:latin typeface="Calibri" panose="020F0502020204030204" pitchFamily="34" charset="0"/>
                          <a:cs typeface="Calibri" panose="020F0502020204030204" pitchFamily="34" charset="0"/>
                        </a:rPr>
                        <a:t>improve</a:t>
                      </a:r>
                      <a:r>
                        <a:rPr lang="en-US" sz="1800" b="1" spc="-5" dirty="0">
                          <a:solidFill>
                            <a:schemeClr val="bg1"/>
                          </a:solidFill>
                          <a:latin typeface="Calibri" panose="020F0502020204030204" pitchFamily="34" charset="0"/>
                          <a:cs typeface="Calibri" panose="020F0502020204030204" pitchFamily="34" charset="0"/>
                        </a:rPr>
                        <a:t> </a:t>
                      </a:r>
                      <a:r>
                        <a:rPr lang="en-US" sz="1800" b="1" spc="-15" dirty="0">
                          <a:solidFill>
                            <a:schemeClr val="bg1"/>
                          </a:solidFill>
                          <a:latin typeface="Calibri" panose="020F0502020204030204" pitchFamily="34" charset="0"/>
                          <a:cs typeface="Calibri" panose="020F0502020204030204" pitchFamily="34" charset="0"/>
                        </a:rPr>
                        <a:t>data</a:t>
                      </a:r>
                      <a:r>
                        <a:rPr lang="en-US" sz="1800" b="1" spc="-10" dirty="0">
                          <a:solidFill>
                            <a:schemeClr val="bg1"/>
                          </a:solidFill>
                          <a:latin typeface="Calibri" panose="020F0502020204030204" pitchFamily="34" charset="0"/>
                          <a:cs typeface="Calibri" panose="020F0502020204030204" pitchFamily="34" charset="0"/>
                        </a:rPr>
                        <a:t> </a:t>
                      </a:r>
                      <a:r>
                        <a:rPr lang="en-US" sz="1800" b="1" spc="-25" dirty="0">
                          <a:solidFill>
                            <a:schemeClr val="bg1"/>
                          </a:solidFill>
                          <a:latin typeface="Calibri" panose="020F0502020204030204" pitchFamily="34" charset="0"/>
                          <a:cs typeface="Calibri" panose="020F0502020204030204" pitchFamily="34" charset="0"/>
                        </a:rPr>
                        <a:t>privacy, </a:t>
                      </a:r>
                      <a:r>
                        <a:rPr lang="en-US" sz="1800" b="1" spc="-20" dirty="0">
                          <a:solidFill>
                            <a:schemeClr val="bg1"/>
                          </a:solidFill>
                          <a:latin typeface="Calibri" panose="020F0502020204030204" pitchFamily="34" charset="0"/>
                          <a:cs typeface="Calibri" panose="020F0502020204030204" pitchFamily="34" charset="0"/>
                        </a:rPr>
                        <a:t> </a:t>
                      </a:r>
                      <a:r>
                        <a:rPr lang="en-US" sz="1800" b="1" spc="-10" dirty="0">
                          <a:solidFill>
                            <a:schemeClr val="bg1"/>
                          </a:solidFill>
                          <a:latin typeface="Calibri" panose="020F0502020204030204" pitchFamily="34" charset="0"/>
                          <a:cs typeface="Calibri" panose="020F0502020204030204" pitchFamily="34" charset="0"/>
                        </a:rPr>
                        <a:t>reduce</a:t>
                      </a:r>
                      <a:r>
                        <a:rPr lang="en-US" sz="1800" b="1" spc="5" dirty="0">
                          <a:solidFill>
                            <a:schemeClr val="bg1"/>
                          </a:solidFill>
                          <a:latin typeface="Calibri" panose="020F0502020204030204" pitchFamily="34" charset="0"/>
                          <a:cs typeface="Calibri" panose="020F0502020204030204" pitchFamily="34" charset="0"/>
                        </a:rPr>
                        <a:t> </a:t>
                      </a:r>
                      <a:r>
                        <a:rPr lang="en-US" sz="1800" b="1" spc="-10" dirty="0">
                          <a:solidFill>
                            <a:schemeClr val="bg1"/>
                          </a:solidFill>
                          <a:latin typeface="Calibri" panose="020F0502020204030204" pitchFamily="34" charset="0"/>
                          <a:cs typeface="Calibri" panose="020F0502020204030204" pitchFamily="34" charset="0"/>
                        </a:rPr>
                        <a:t>administrative </a:t>
                      </a:r>
                      <a:r>
                        <a:rPr lang="en-US" sz="1800" b="1" spc="-5" dirty="0">
                          <a:solidFill>
                            <a:schemeClr val="bg1"/>
                          </a:solidFill>
                          <a:latin typeface="Calibri" panose="020F0502020204030204" pitchFamily="34" charset="0"/>
                          <a:cs typeface="Calibri" panose="020F0502020204030204" pitchFamily="34" charset="0"/>
                        </a:rPr>
                        <a:t> </a:t>
                      </a:r>
                      <a:r>
                        <a:rPr lang="en-US" sz="1800" b="1" spc="-10" dirty="0">
                          <a:solidFill>
                            <a:schemeClr val="bg1"/>
                          </a:solidFill>
                          <a:latin typeface="Calibri" panose="020F0502020204030204" pitchFamily="34" charset="0"/>
                          <a:cs typeface="Calibri" panose="020F0502020204030204" pitchFamily="34" charset="0"/>
                        </a:rPr>
                        <a:t>costs,</a:t>
                      </a:r>
                      <a:r>
                        <a:rPr lang="en-US" sz="1800" spc="-10" dirty="0">
                          <a:solidFill>
                            <a:schemeClr val="bg1"/>
                          </a:solidFill>
                          <a:latin typeface="Calibri" panose="020F0502020204030204" pitchFamily="34" charset="0"/>
                          <a:cs typeface="Calibri" panose="020F0502020204030204" pitchFamily="34" charset="0"/>
                        </a:rPr>
                        <a:t> </a:t>
                      </a:r>
                      <a:r>
                        <a:rPr lang="en-US" sz="1800" dirty="0">
                          <a:solidFill>
                            <a:schemeClr val="bg1"/>
                          </a:solidFill>
                          <a:latin typeface="Calibri" panose="020F0502020204030204" pitchFamily="34" charset="0"/>
                          <a:cs typeface="Calibri" panose="020F0502020204030204" pitchFamily="34" charset="0"/>
                        </a:rPr>
                        <a:t>and</a:t>
                      </a:r>
                      <a:r>
                        <a:rPr lang="en-US" sz="1800" spc="5" dirty="0">
                          <a:solidFill>
                            <a:schemeClr val="bg1"/>
                          </a:solidFill>
                          <a:latin typeface="Calibri" panose="020F0502020204030204" pitchFamily="34" charset="0"/>
                          <a:cs typeface="Calibri" panose="020F0502020204030204" pitchFamily="34" charset="0"/>
                        </a:rPr>
                        <a:t> </a:t>
                      </a:r>
                      <a:r>
                        <a:rPr lang="en-US" sz="1800" spc="-5" dirty="0">
                          <a:solidFill>
                            <a:schemeClr val="bg1"/>
                          </a:solidFill>
                          <a:latin typeface="Calibri" panose="020F0502020204030204" pitchFamily="34" charset="0"/>
                          <a:cs typeface="Calibri" panose="020F0502020204030204" pitchFamily="34" charset="0"/>
                        </a:rPr>
                        <a:t>enhance</a:t>
                      </a:r>
                      <a:r>
                        <a:rPr lang="en-US" sz="1800" spc="10" dirty="0">
                          <a:solidFill>
                            <a:schemeClr val="bg1"/>
                          </a:solidFill>
                          <a:latin typeface="Calibri" panose="020F0502020204030204" pitchFamily="34" charset="0"/>
                          <a:cs typeface="Calibri" panose="020F0502020204030204" pitchFamily="34" charset="0"/>
                        </a:rPr>
                        <a:t> </a:t>
                      </a:r>
                      <a:r>
                        <a:rPr lang="en-US" sz="1800" dirty="0">
                          <a:solidFill>
                            <a:schemeClr val="bg1"/>
                          </a:solidFill>
                          <a:latin typeface="Calibri" panose="020F0502020204030204" pitchFamily="34" charset="0"/>
                          <a:cs typeface="Calibri" panose="020F0502020204030204" pitchFamily="34" charset="0"/>
                        </a:rPr>
                        <a:t>the </a:t>
                      </a:r>
                      <a:r>
                        <a:rPr lang="en-US" sz="1800" spc="5" dirty="0">
                          <a:solidFill>
                            <a:schemeClr val="bg1"/>
                          </a:solidFill>
                          <a:latin typeface="Calibri" panose="020F0502020204030204" pitchFamily="34" charset="0"/>
                          <a:cs typeface="Calibri" panose="020F0502020204030204" pitchFamily="34" charset="0"/>
                        </a:rPr>
                        <a:t> </a:t>
                      </a:r>
                      <a:r>
                        <a:rPr lang="en-US" sz="1800" spc="-10" dirty="0">
                          <a:solidFill>
                            <a:schemeClr val="bg1"/>
                          </a:solidFill>
                          <a:latin typeface="Calibri" panose="020F0502020204030204" pitchFamily="34" charset="0"/>
                          <a:cs typeface="Calibri" panose="020F0502020204030204" pitchFamily="34" charset="0"/>
                        </a:rPr>
                        <a:t>accuracy</a:t>
                      </a:r>
                      <a:r>
                        <a:rPr lang="en-US" sz="1800" spc="5" dirty="0">
                          <a:solidFill>
                            <a:schemeClr val="bg1"/>
                          </a:solidFill>
                          <a:latin typeface="Calibri" panose="020F0502020204030204" pitchFamily="34" charset="0"/>
                          <a:cs typeface="Calibri" panose="020F0502020204030204" pitchFamily="34" charset="0"/>
                        </a:rPr>
                        <a:t> </a:t>
                      </a:r>
                      <a:r>
                        <a:rPr lang="en-US" sz="1800" spc="-5" dirty="0">
                          <a:solidFill>
                            <a:schemeClr val="bg1"/>
                          </a:solidFill>
                          <a:latin typeface="Calibri" panose="020F0502020204030204" pitchFamily="34" charset="0"/>
                          <a:cs typeface="Calibri" panose="020F0502020204030204" pitchFamily="34" charset="0"/>
                        </a:rPr>
                        <a:t>of</a:t>
                      </a:r>
                      <a:r>
                        <a:rPr lang="en-US" sz="1800" spc="-15" dirty="0">
                          <a:solidFill>
                            <a:schemeClr val="bg1"/>
                          </a:solidFill>
                          <a:latin typeface="Calibri" panose="020F0502020204030204" pitchFamily="34" charset="0"/>
                          <a:cs typeface="Calibri" panose="020F0502020204030204" pitchFamily="34" charset="0"/>
                        </a:rPr>
                        <a:t> </a:t>
                      </a:r>
                      <a:r>
                        <a:rPr lang="en-US" sz="1800" spc="-5" dirty="0">
                          <a:solidFill>
                            <a:schemeClr val="bg1"/>
                          </a:solidFill>
                          <a:latin typeface="Calibri" panose="020F0502020204030204" pitchFamily="34" charset="0"/>
                          <a:cs typeface="Calibri" panose="020F0502020204030204" pitchFamily="34" charset="0"/>
                        </a:rPr>
                        <a:t>healthcare </a:t>
                      </a:r>
                      <a:r>
                        <a:rPr lang="en-US" sz="1800" dirty="0">
                          <a:solidFill>
                            <a:schemeClr val="bg1"/>
                          </a:solidFill>
                          <a:latin typeface="Calibri" panose="020F0502020204030204" pitchFamily="34" charset="0"/>
                          <a:cs typeface="Calibri" panose="020F0502020204030204" pitchFamily="34" charset="0"/>
                        </a:rPr>
                        <a:t> </a:t>
                      </a:r>
                      <a:r>
                        <a:rPr lang="en-US" sz="1800" spc="-10" dirty="0">
                          <a:solidFill>
                            <a:schemeClr val="bg1"/>
                          </a:solidFill>
                          <a:latin typeface="Calibri" panose="020F0502020204030204" pitchFamily="34" charset="0"/>
                          <a:cs typeface="Calibri" panose="020F0502020204030204" pitchFamily="34" charset="0"/>
                        </a:rPr>
                        <a:t>information.</a:t>
                      </a:r>
                      <a:endParaRPr lang="en-US" sz="1800" dirty="0">
                        <a:solidFill>
                          <a:schemeClr val="bg1"/>
                        </a:solidFill>
                        <a:latin typeface="Calibri" panose="020F0502020204030204" pitchFamily="34" charset="0"/>
                        <a:cs typeface="Calibri" panose="020F0502020204030204" pitchFamily="34" charset="0"/>
                      </a:endParaRPr>
                    </a:p>
                    <a:p>
                      <a:pPr algn="l"/>
                      <a:endParaRPr lang="en-US"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2182126779"/>
                  </a:ext>
                </a:extLst>
              </a:tr>
            </a:tbl>
          </a:graphicData>
        </a:graphic>
      </p:graphicFrame>
    </p:spTree>
    <p:extLst>
      <p:ext uri="{BB962C8B-B14F-4D97-AF65-F5344CB8AC3E}">
        <p14:creationId xmlns:p14="http://schemas.microsoft.com/office/powerpoint/2010/main" val="20511847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7CE48CE-C408-916F-6815-4C5F4C7F43E7}"/>
              </a:ext>
            </a:extLst>
          </p:cNvPr>
          <p:cNvSpPr/>
          <p:nvPr/>
        </p:nvSpPr>
        <p:spPr>
          <a:xfrm>
            <a:off x="7605712" y="2262187"/>
            <a:ext cx="3624263" cy="2967038"/>
          </a:xfrm>
          <a:prstGeom prst="rect">
            <a:avLst/>
          </a:prstGeom>
          <a:ln/>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4400" b="1" dirty="0">
                <a:solidFill>
                  <a:schemeClr val="tx1"/>
                </a:solidFill>
                <a:latin typeface="Calibri" panose="020F0502020204030204" pitchFamily="34" charset="0"/>
                <a:cs typeface="Calibri" panose="020F0502020204030204" pitchFamily="34" charset="0"/>
              </a:rPr>
              <a:t>Proposed</a:t>
            </a:r>
          </a:p>
          <a:p>
            <a:pPr algn="ctr"/>
            <a:r>
              <a:rPr lang="en-US" sz="4400" b="1" dirty="0">
                <a:solidFill>
                  <a:schemeClr val="tx1"/>
                </a:solidFill>
                <a:latin typeface="Calibri" panose="020F0502020204030204" pitchFamily="34" charset="0"/>
                <a:cs typeface="Calibri" panose="020F0502020204030204" pitchFamily="34" charset="0"/>
              </a:rPr>
              <a:t>Solution</a:t>
            </a:r>
          </a:p>
        </p:txBody>
      </p:sp>
    </p:spTree>
    <p:extLst>
      <p:ext uri="{BB962C8B-B14F-4D97-AF65-F5344CB8AC3E}">
        <p14:creationId xmlns:p14="http://schemas.microsoft.com/office/powerpoint/2010/main" val="42185597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44BBCB4-A555-B5DA-9BE0-B781830ECB50}"/>
              </a:ext>
            </a:extLst>
          </p:cNvPr>
          <p:cNvSpPr txBox="1"/>
          <p:nvPr/>
        </p:nvSpPr>
        <p:spPr>
          <a:xfrm>
            <a:off x="1941998" y="181330"/>
            <a:ext cx="8723802" cy="461665"/>
          </a:xfrm>
          <a:prstGeom prst="rect">
            <a:avLst/>
          </a:prstGeom>
          <a:noFill/>
        </p:spPr>
        <p:txBody>
          <a:bodyPr wrap="square">
            <a:spAutoFit/>
          </a:bodyPr>
          <a:lstStyle/>
          <a:p>
            <a:r>
              <a:rPr lang="en-US" sz="2400" b="1" spc="-5" dirty="0">
                <a:solidFill>
                  <a:schemeClr val="bg1"/>
                </a:solidFill>
                <a:latin typeface="Calibri" panose="020F0502020204030204" pitchFamily="34" charset="0"/>
                <a:cs typeface="Calibri" panose="020F0502020204030204" pitchFamily="34" charset="0"/>
              </a:rPr>
              <a:t>Streamlining</a:t>
            </a:r>
            <a:r>
              <a:rPr lang="en-US" sz="2400" b="1" spc="-15" dirty="0">
                <a:solidFill>
                  <a:schemeClr val="bg1"/>
                </a:solidFill>
                <a:latin typeface="Calibri" panose="020F0502020204030204" pitchFamily="34" charset="0"/>
                <a:cs typeface="Calibri" panose="020F0502020204030204" pitchFamily="34" charset="0"/>
              </a:rPr>
              <a:t> </a:t>
            </a:r>
            <a:r>
              <a:rPr lang="en-US" sz="2400" b="1" dirty="0">
                <a:solidFill>
                  <a:schemeClr val="bg1"/>
                </a:solidFill>
                <a:latin typeface="Calibri" panose="020F0502020204030204" pitchFamily="34" charset="0"/>
                <a:cs typeface="Calibri" panose="020F0502020204030204" pitchFamily="34" charset="0"/>
              </a:rPr>
              <a:t>Health</a:t>
            </a:r>
            <a:r>
              <a:rPr lang="en-US" sz="2400" b="1" spc="-45" dirty="0">
                <a:solidFill>
                  <a:schemeClr val="bg1"/>
                </a:solidFill>
                <a:latin typeface="Calibri" panose="020F0502020204030204" pitchFamily="34" charset="0"/>
                <a:cs typeface="Calibri" panose="020F0502020204030204" pitchFamily="34" charset="0"/>
              </a:rPr>
              <a:t> </a:t>
            </a:r>
            <a:r>
              <a:rPr lang="en-US" sz="2400" b="1" spc="-10" dirty="0">
                <a:solidFill>
                  <a:schemeClr val="bg1"/>
                </a:solidFill>
                <a:latin typeface="Calibri" panose="020F0502020204030204" pitchFamily="34" charset="0"/>
                <a:cs typeface="Calibri" panose="020F0502020204030204" pitchFamily="34" charset="0"/>
              </a:rPr>
              <a:t>Insurance</a:t>
            </a:r>
            <a:r>
              <a:rPr lang="en-US" sz="2400" b="1" spc="-30" dirty="0">
                <a:solidFill>
                  <a:schemeClr val="bg1"/>
                </a:solidFill>
                <a:latin typeface="Calibri" panose="020F0502020204030204" pitchFamily="34" charset="0"/>
                <a:cs typeface="Calibri" panose="020F0502020204030204" pitchFamily="34" charset="0"/>
              </a:rPr>
              <a:t> </a:t>
            </a:r>
            <a:r>
              <a:rPr lang="en-US" sz="2400" b="1" spc="-5" dirty="0">
                <a:solidFill>
                  <a:schemeClr val="bg1"/>
                </a:solidFill>
                <a:latin typeface="Calibri" panose="020F0502020204030204" pitchFamily="34" charset="0"/>
                <a:cs typeface="Calibri" panose="020F0502020204030204" pitchFamily="34" charset="0"/>
              </a:rPr>
              <a:t>Claims</a:t>
            </a:r>
            <a:r>
              <a:rPr lang="en-US" sz="2400" b="1" spc="-10" dirty="0">
                <a:solidFill>
                  <a:schemeClr val="bg1"/>
                </a:solidFill>
                <a:latin typeface="Calibri" panose="020F0502020204030204" pitchFamily="34" charset="0"/>
                <a:cs typeface="Calibri" panose="020F0502020204030204" pitchFamily="34" charset="0"/>
              </a:rPr>
              <a:t> </a:t>
            </a:r>
            <a:r>
              <a:rPr lang="en-US" sz="2400" b="1" spc="-5" dirty="0">
                <a:solidFill>
                  <a:schemeClr val="bg1"/>
                </a:solidFill>
                <a:latin typeface="Calibri" panose="020F0502020204030204" pitchFamily="34" charset="0"/>
                <a:cs typeface="Calibri" panose="020F0502020204030204" pitchFamily="34" charset="0"/>
              </a:rPr>
              <a:t>with</a:t>
            </a:r>
            <a:r>
              <a:rPr lang="en-US" sz="2400" b="1" spc="-15" dirty="0">
                <a:solidFill>
                  <a:schemeClr val="bg1"/>
                </a:solidFill>
                <a:latin typeface="Calibri" panose="020F0502020204030204" pitchFamily="34" charset="0"/>
                <a:cs typeface="Calibri" panose="020F0502020204030204" pitchFamily="34" charset="0"/>
              </a:rPr>
              <a:t> </a:t>
            </a:r>
            <a:r>
              <a:rPr lang="en-US" sz="2400" b="1" spc="-10" dirty="0">
                <a:solidFill>
                  <a:schemeClr val="bg1"/>
                </a:solidFill>
                <a:latin typeface="Calibri" panose="020F0502020204030204" pitchFamily="34" charset="0"/>
                <a:cs typeface="Calibri" panose="020F0502020204030204" pitchFamily="34" charset="0"/>
              </a:rPr>
              <a:t>Blockchain</a:t>
            </a:r>
            <a:r>
              <a:rPr lang="en-US" sz="2400" b="1" spc="-45" dirty="0">
                <a:solidFill>
                  <a:schemeClr val="bg1"/>
                </a:solidFill>
                <a:latin typeface="Calibri" panose="020F0502020204030204" pitchFamily="34" charset="0"/>
                <a:cs typeface="Calibri" panose="020F0502020204030204" pitchFamily="34" charset="0"/>
              </a:rPr>
              <a:t> </a:t>
            </a:r>
            <a:r>
              <a:rPr lang="en-US" sz="2400" b="1" spc="-30" dirty="0">
                <a:solidFill>
                  <a:schemeClr val="bg1"/>
                </a:solidFill>
                <a:latin typeface="Calibri" panose="020F0502020204030204" pitchFamily="34" charset="0"/>
                <a:cs typeface="Calibri" panose="020F0502020204030204" pitchFamily="34" charset="0"/>
              </a:rPr>
              <a:t>Technology</a:t>
            </a:r>
            <a:endParaRPr lang="en-US" sz="2400" b="1" dirty="0">
              <a:solidFill>
                <a:schemeClr val="bg1"/>
              </a:solidFill>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6955C1AB-C7D3-7ADF-4D44-D4E399AC10CE}"/>
              </a:ext>
            </a:extLst>
          </p:cNvPr>
          <p:cNvSpPr txBox="1"/>
          <p:nvPr/>
        </p:nvSpPr>
        <p:spPr>
          <a:xfrm>
            <a:off x="2527789" y="680749"/>
            <a:ext cx="6708531" cy="400110"/>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p>
            <a:pPr marL="12700" algn="ctr">
              <a:lnSpc>
                <a:spcPct val="100000"/>
              </a:lnSpc>
              <a:spcBef>
                <a:spcPts val="95"/>
              </a:spcBef>
            </a:pPr>
            <a:r>
              <a:rPr lang="en-US" sz="2000" b="1" spc="-15" dirty="0">
                <a:solidFill>
                  <a:schemeClr val="bg1"/>
                </a:solidFill>
                <a:latin typeface="Calibri"/>
                <a:cs typeface="Calibri"/>
              </a:rPr>
              <a:t>    </a:t>
            </a:r>
            <a:r>
              <a:rPr lang="en-US" sz="2000" b="1" spc="-5" dirty="0">
                <a:solidFill>
                  <a:schemeClr val="bg1"/>
                </a:solidFill>
                <a:latin typeface="Calibri"/>
                <a:cs typeface="Calibri"/>
              </a:rPr>
              <a:t> </a:t>
            </a:r>
            <a:r>
              <a:rPr lang="en-US" sz="2000" b="1" spc="-20" dirty="0">
                <a:solidFill>
                  <a:schemeClr val="bg1"/>
                </a:solidFill>
                <a:latin typeface="Calibri"/>
                <a:cs typeface="Calibri"/>
              </a:rPr>
              <a:t>Patient</a:t>
            </a:r>
            <a:r>
              <a:rPr lang="en-US" sz="2000" b="1" spc="10" dirty="0">
                <a:solidFill>
                  <a:schemeClr val="bg1"/>
                </a:solidFill>
                <a:latin typeface="Calibri"/>
                <a:cs typeface="Calibri"/>
              </a:rPr>
              <a:t> </a:t>
            </a:r>
            <a:r>
              <a:rPr lang="en-US" sz="2000" b="1" spc="-20" dirty="0">
                <a:solidFill>
                  <a:schemeClr val="bg1"/>
                </a:solidFill>
                <a:latin typeface="Calibri"/>
                <a:cs typeface="Calibri"/>
              </a:rPr>
              <a:t>Enrolment</a:t>
            </a:r>
            <a:endParaRPr lang="en-US" sz="2000" b="1" dirty="0">
              <a:solidFill>
                <a:schemeClr val="bg1"/>
              </a:solidFill>
              <a:latin typeface="Calibri"/>
              <a:cs typeface="Calibri"/>
            </a:endParaRPr>
          </a:p>
        </p:txBody>
      </p:sp>
      <p:sp>
        <p:nvSpPr>
          <p:cNvPr id="7" name="TextBox 6">
            <a:extLst>
              <a:ext uri="{FF2B5EF4-FFF2-40B4-BE49-F238E27FC236}">
                <a16:creationId xmlns:a16="http://schemas.microsoft.com/office/drawing/2014/main" id="{10E7FBA3-A807-E181-F71A-3FC125D977B7}"/>
              </a:ext>
            </a:extLst>
          </p:cNvPr>
          <p:cNvSpPr txBox="1"/>
          <p:nvPr/>
        </p:nvSpPr>
        <p:spPr>
          <a:xfrm>
            <a:off x="716294" y="4159773"/>
            <a:ext cx="11122455" cy="2800767"/>
          </a:xfrm>
          <a:prstGeom prst="rect">
            <a:avLst/>
          </a:prstGeom>
          <a:noFill/>
        </p:spPr>
        <p:txBody>
          <a:bodyPr wrap="square" rtlCol="0">
            <a:spAutoFit/>
          </a:bodyPr>
          <a:lstStyle/>
          <a:p>
            <a:pPr marL="12700">
              <a:lnSpc>
                <a:spcPct val="100000"/>
              </a:lnSpc>
              <a:spcBef>
                <a:spcPts val="100"/>
              </a:spcBef>
            </a:pPr>
            <a:r>
              <a:rPr lang="en-US" sz="1600" b="1" spc="-10" dirty="0">
                <a:solidFill>
                  <a:schemeClr val="bg1"/>
                </a:solidFill>
                <a:latin typeface="Calibri"/>
                <a:cs typeface="Calibri"/>
              </a:rPr>
              <a:t>Establishing</a:t>
            </a:r>
            <a:r>
              <a:rPr lang="en-US" sz="1600" b="1" spc="15" dirty="0">
                <a:solidFill>
                  <a:schemeClr val="bg1"/>
                </a:solidFill>
                <a:latin typeface="Calibri"/>
                <a:cs typeface="Calibri"/>
              </a:rPr>
              <a:t> </a:t>
            </a:r>
            <a:r>
              <a:rPr lang="en-US" sz="1600" b="1" spc="-10" dirty="0">
                <a:solidFill>
                  <a:schemeClr val="bg1"/>
                </a:solidFill>
                <a:latin typeface="Calibri"/>
                <a:cs typeface="Calibri"/>
              </a:rPr>
              <a:t>Secure</a:t>
            </a:r>
            <a:r>
              <a:rPr lang="en-US" sz="1600" b="1" spc="20" dirty="0">
                <a:solidFill>
                  <a:schemeClr val="bg1"/>
                </a:solidFill>
                <a:latin typeface="Calibri"/>
                <a:cs typeface="Calibri"/>
              </a:rPr>
              <a:t> </a:t>
            </a:r>
            <a:r>
              <a:rPr lang="en-US" sz="1600" b="1" spc="-10" dirty="0">
                <a:solidFill>
                  <a:schemeClr val="bg1"/>
                </a:solidFill>
                <a:latin typeface="Calibri"/>
                <a:cs typeface="Calibri"/>
              </a:rPr>
              <a:t>Digital</a:t>
            </a:r>
            <a:r>
              <a:rPr lang="en-US" sz="1600" b="1" spc="20" dirty="0">
                <a:solidFill>
                  <a:schemeClr val="bg1"/>
                </a:solidFill>
                <a:latin typeface="Calibri"/>
                <a:cs typeface="Calibri"/>
              </a:rPr>
              <a:t> </a:t>
            </a:r>
            <a:r>
              <a:rPr lang="en-US" sz="1600" b="1" spc="-5" dirty="0">
                <a:solidFill>
                  <a:schemeClr val="bg1"/>
                </a:solidFill>
                <a:latin typeface="Calibri"/>
                <a:cs typeface="Calibri"/>
              </a:rPr>
              <a:t>Identities</a:t>
            </a:r>
            <a:r>
              <a:rPr lang="en-US" sz="1600" b="1" spc="10" dirty="0">
                <a:solidFill>
                  <a:schemeClr val="bg1"/>
                </a:solidFill>
                <a:latin typeface="Calibri"/>
                <a:cs typeface="Calibri"/>
              </a:rPr>
              <a:t> </a:t>
            </a:r>
            <a:r>
              <a:rPr lang="en-US" sz="1600" b="1" spc="-5" dirty="0">
                <a:solidFill>
                  <a:schemeClr val="bg1"/>
                </a:solidFill>
                <a:latin typeface="Calibri"/>
                <a:cs typeface="Calibri"/>
              </a:rPr>
              <a:t>with</a:t>
            </a:r>
            <a:r>
              <a:rPr lang="en-US" sz="1600" b="1" spc="15" dirty="0">
                <a:solidFill>
                  <a:schemeClr val="bg1"/>
                </a:solidFill>
                <a:latin typeface="Calibri"/>
                <a:cs typeface="Calibri"/>
              </a:rPr>
              <a:t> </a:t>
            </a:r>
            <a:r>
              <a:rPr lang="en-US" sz="1600" b="1" spc="-5" dirty="0">
                <a:solidFill>
                  <a:schemeClr val="bg1"/>
                </a:solidFill>
                <a:latin typeface="Calibri"/>
                <a:cs typeface="Calibri"/>
              </a:rPr>
              <a:t>Dock</a:t>
            </a:r>
            <a:r>
              <a:rPr lang="en-US" sz="1600" b="1" spc="15" dirty="0">
                <a:solidFill>
                  <a:schemeClr val="bg1"/>
                </a:solidFill>
                <a:latin typeface="Calibri"/>
                <a:cs typeface="Calibri"/>
              </a:rPr>
              <a:t> </a:t>
            </a:r>
            <a:r>
              <a:rPr lang="en-US" sz="1600" b="1" spc="-20" dirty="0">
                <a:solidFill>
                  <a:schemeClr val="bg1"/>
                </a:solidFill>
                <a:latin typeface="Calibri"/>
                <a:cs typeface="Calibri"/>
              </a:rPr>
              <a:t>Wallet</a:t>
            </a:r>
            <a:endParaRPr lang="en-US" sz="1600" b="1" dirty="0">
              <a:solidFill>
                <a:schemeClr val="bg1"/>
              </a:solidFill>
              <a:latin typeface="Calibri"/>
              <a:cs typeface="Calibri"/>
            </a:endParaRPr>
          </a:p>
          <a:p>
            <a:pPr>
              <a:lnSpc>
                <a:spcPct val="100000"/>
              </a:lnSpc>
              <a:spcBef>
                <a:spcPts val="25"/>
              </a:spcBef>
            </a:pPr>
            <a:endParaRPr lang="en-US" sz="1600" dirty="0">
              <a:solidFill>
                <a:schemeClr val="bg1"/>
              </a:solidFill>
              <a:latin typeface="Calibri"/>
              <a:cs typeface="Calibri"/>
            </a:endParaRPr>
          </a:p>
          <a:p>
            <a:pPr marL="12700" marR="468630">
              <a:lnSpc>
                <a:spcPct val="100000"/>
              </a:lnSpc>
              <a:buSzPct val="94444"/>
              <a:buFont typeface="Arial MT"/>
              <a:buChar char="•"/>
              <a:tabLst>
                <a:tab pos="93980" algn="l"/>
              </a:tabLst>
            </a:pPr>
            <a:r>
              <a:rPr lang="en-US" sz="1600" spc="-5" dirty="0">
                <a:solidFill>
                  <a:schemeClr val="bg1"/>
                </a:solidFill>
                <a:latin typeface="Calibri"/>
                <a:cs typeface="Calibri"/>
              </a:rPr>
              <a:t>The</a:t>
            </a:r>
            <a:r>
              <a:rPr lang="en-US" sz="1600" spc="10" dirty="0">
                <a:solidFill>
                  <a:schemeClr val="bg1"/>
                </a:solidFill>
                <a:latin typeface="Calibri"/>
                <a:cs typeface="Calibri"/>
              </a:rPr>
              <a:t> </a:t>
            </a:r>
            <a:r>
              <a:rPr lang="en-US" sz="1600" spc="-10" dirty="0">
                <a:solidFill>
                  <a:schemeClr val="bg1"/>
                </a:solidFill>
                <a:latin typeface="Calibri"/>
                <a:cs typeface="Calibri"/>
              </a:rPr>
              <a:t>traditional</a:t>
            </a:r>
            <a:r>
              <a:rPr lang="en-US" sz="1600" spc="30" dirty="0">
                <a:solidFill>
                  <a:schemeClr val="bg1"/>
                </a:solidFill>
                <a:latin typeface="Calibri"/>
                <a:cs typeface="Calibri"/>
              </a:rPr>
              <a:t> </a:t>
            </a:r>
            <a:r>
              <a:rPr lang="en-US" sz="1600" spc="-5" dirty="0">
                <a:solidFill>
                  <a:schemeClr val="bg1"/>
                </a:solidFill>
                <a:latin typeface="Calibri"/>
                <a:cs typeface="Calibri"/>
              </a:rPr>
              <a:t>enrollment</a:t>
            </a:r>
            <a:r>
              <a:rPr lang="en-US" sz="1600" spc="10" dirty="0">
                <a:solidFill>
                  <a:schemeClr val="bg1"/>
                </a:solidFill>
                <a:latin typeface="Calibri"/>
                <a:cs typeface="Calibri"/>
              </a:rPr>
              <a:t> </a:t>
            </a:r>
            <a:r>
              <a:rPr lang="en-US" sz="1600" spc="-10" dirty="0">
                <a:solidFill>
                  <a:schemeClr val="bg1"/>
                </a:solidFill>
                <a:latin typeface="Calibri"/>
                <a:cs typeface="Calibri"/>
              </a:rPr>
              <a:t>process</a:t>
            </a:r>
            <a:r>
              <a:rPr lang="en-US" sz="1600" spc="5" dirty="0">
                <a:solidFill>
                  <a:schemeClr val="bg1"/>
                </a:solidFill>
                <a:latin typeface="Calibri"/>
                <a:cs typeface="Calibri"/>
              </a:rPr>
              <a:t> </a:t>
            </a:r>
            <a:r>
              <a:rPr lang="en-US" sz="1600" spc="-5" dirty="0">
                <a:solidFill>
                  <a:schemeClr val="bg1"/>
                </a:solidFill>
                <a:latin typeface="Calibri"/>
                <a:cs typeface="Calibri"/>
              </a:rPr>
              <a:t>in</a:t>
            </a:r>
            <a:r>
              <a:rPr lang="en-US" sz="1600" spc="5" dirty="0">
                <a:solidFill>
                  <a:schemeClr val="bg1"/>
                </a:solidFill>
                <a:latin typeface="Calibri"/>
                <a:cs typeface="Calibri"/>
              </a:rPr>
              <a:t> </a:t>
            </a:r>
            <a:r>
              <a:rPr lang="en-US" sz="1600" spc="-5" dirty="0">
                <a:solidFill>
                  <a:schemeClr val="bg1"/>
                </a:solidFill>
                <a:latin typeface="Calibri"/>
                <a:cs typeface="Calibri"/>
              </a:rPr>
              <a:t>healthcare</a:t>
            </a:r>
            <a:r>
              <a:rPr lang="en-US" sz="1600" spc="30" dirty="0">
                <a:solidFill>
                  <a:schemeClr val="bg1"/>
                </a:solidFill>
                <a:latin typeface="Calibri"/>
                <a:cs typeface="Calibri"/>
              </a:rPr>
              <a:t> </a:t>
            </a:r>
            <a:r>
              <a:rPr lang="en-US" sz="1600" spc="-10" dirty="0">
                <a:solidFill>
                  <a:schemeClr val="bg1"/>
                </a:solidFill>
                <a:latin typeface="Calibri"/>
                <a:cs typeface="Calibri"/>
              </a:rPr>
              <a:t>often</a:t>
            </a:r>
            <a:r>
              <a:rPr lang="en-US" sz="1600" spc="25" dirty="0">
                <a:solidFill>
                  <a:schemeClr val="bg1"/>
                </a:solidFill>
                <a:latin typeface="Calibri"/>
                <a:cs typeface="Calibri"/>
              </a:rPr>
              <a:t> </a:t>
            </a:r>
            <a:r>
              <a:rPr lang="en-US" sz="1600" spc="-10" dirty="0">
                <a:solidFill>
                  <a:schemeClr val="bg1"/>
                </a:solidFill>
                <a:latin typeface="Calibri"/>
                <a:cs typeface="Calibri"/>
              </a:rPr>
              <a:t>involves </a:t>
            </a:r>
            <a:r>
              <a:rPr lang="en-US" sz="1600" dirty="0">
                <a:solidFill>
                  <a:schemeClr val="bg1"/>
                </a:solidFill>
                <a:latin typeface="Calibri"/>
                <a:cs typeface="Calibri"/>
              </a:rPr>
              <a:t>a</a:t>
            </a:r>
            <a:r>
              <a:rPr lang="en-US" sz="1600" spc="15" dirty="0">
                <a:solidFill>
                  <a:schemeClr val="bg1"/>
                </a:solidFill>
                <a:latin typeface="Calibri"/>
                <a:cs typeface="Calibri"/>
              </a:rPr>
              <a:t> </a:t>
            </a:r>
            <a:r>
              <a:rPr lang="en-US" sz="1600" spc="-10" dirty="0">
                <a:solidFill>
                  <a:schemeClr val="bg1"/>
                </a:solidFill>
                <a:latin typeface="Calibri"/>
                <a:cs typeface="Calibri"/>
              </a:rPr>
              <a:t>tedious</a:t>
            </a:r>
            <a:r>
              <a:rPr lang="en-US" sz="1600" spc="25" dirty="0">
                <a:solidFill>
                  <a:schemeClr val="bg1"/>
                </a:solidFill>
                <a:latin typeface="Calibri"/>
                <a:cs typeface="Calibri"/>
              </a:rPr>
              <a:t> </a:t>
            </a:r>
            <a:r>
              <a:rPr lang="en-US" sz="1600" dirty="0">
                <a:solidFill>
                  <a:schemeClr val="bg1"/>
                </a:solidFill>
                <a:latin typeface="Calibri"/>
                <a:cs typeface="Calibri"/>
              </a:rPr>
              <a:t>and</a:t>
            </a:r>
            <a:r>
              <a:rPr lang="en-US" sz="1600" spc="15" dirty="0">
                <a:solidFill>
                  <a:schemeClr val="bg1"/>
                </a:solidFill>
                <a:latin typeface="Calibri"/>
                <a:cs typeface="Calibri"/>
              </a:rPr>
              <a:t> </a:t>
            </a:r>
            <a:r>
              <a:rPr lang="en-US" sz="1600" spc="-5" dirty="0">
                <a:solidFill>
                  <a:schemeClr val="bg1"/>
                </a:solidFill>
                <a:latin typeface="Calibri"/>
                <a:cs typeface="Calibri"/>
              </a:rPr>
              <a:t>paperwork-heavy </a:t>
            </a:r>
            <a:r>
              <a:rPr lang="en-US" sz="1600" spc="-395" dirty="0">
                <a:solidFill>
                  <a:schemeClr val="bg1"/>
                </a:solidFill>
                <a:latin typeface="Calibri"/>
                <a:cs typeface="Calibri"/>
              </a:rPr>
              <a:t> </a:t>
            </a:r>
            <a:r>
              <a:rPr lang="en-US" sz="1600" spc="-5" dirty="0">
                <a:solidFill>
                  <a:schemeClr val="bg1"/>
                </a:solidFill>
                <a:latin typeface="Calibri"/>
                <a:cs typeface="Calibri"/>
              </a:rPr>
              <a:t>approach,</a:t>
            </a:r>
            <a:r>
              <a:rPr lang="en-US" sz="1600" dirty="0">
                <a:solidFill>
                  <a:schemeClr val="bg1"/>
                </a:solidFill>
                <a:latin typeface="Calibri"/>
                <a:cs typeface="Calibri"/>
              </a:rPr>
              <a:t> </a:t>
            </a:r>
            <a:r>
              <a:rPr lang="en-US" sz="1600" spc="-5" dirty="0">
                <a:solidFill>
                  <a:schemeClr val="bg1"/>
                </a:solidFill>
                <a:latin typeface="Calibri"/>
                <a:cs typeface="Calibri"/>
              </a:rPr>
              <a:t>leading</a:t>
            </a:r>
            <a:r>
              <a:rPr lang="en-US" sz="1600" spc="25" dirty="0">
                <a:solidFill>
                  <a:schemeClr val="bg1"/>
                </a:solidFill>
                <a:latin typeface="Calibri"/>
                <a:cs typeface="Calibri"/>
              </a:rPr>
              <a:t> </a:t>
            </a:r>
            <a:r>
              <a:rPr lang="en-US" sz="1600" spc="-10" dirty="0">
                <a:solidFill>
                  <a:schemeClr val="bg1"/>
                </a:solidFill>
                <a:latin typeface="Calibri"/>
                <a:cs typeface="Calibri"/>
              </a:rPr>
              <a:t>to</a:t>
            </a:r>
            <a:r>
              <a:rPr lang="en-US" sz="1600" spc="-5" dirty="0">
                <a:solidFill>
                  <a:schemeClr val="bg1"/>
                </a:solidFill>
                <a:latin typeface="Calibri"/>
                <a:cs typeface="Calibri"/>
              </a:rPr>
              <a:t> </a:t>
            </a:r>
            <a:r>
              <a:rPr lang="en-US" sz="1600" spc="-15" dirty="0">
                <a:solidFill>
                  <a:schemeClr val="bg1"/>
                </a:solidFill>
                <a:latin typeface="Calibri"/>
                <a:cs typeface="Calibri"/>
              </a:rPr>
              <a:t>data</a:t>
            </a:r>
            <a:r>
              <a:rPr lang="en-US" sz="1600" spc="-5" dirty="0">
                <a:solidFill>
                  <a:schemeClr val="bg1"/>
                </a:solidFill>
                <a:latin typeface="Calibri"/>
                <a:cs typeface="Calibri"/>
              </a:rPr>
              <a:t>     	vulnerabilities</a:t>
            </a:r>
            <a:r>
              <a:rPr lang="en-US" sz="1600" spc="25" dirty="0">
                <a:solidFill>
                  <a:schemeClr val="bg1"/>
                </a:solidFill>
                <a:latin typeface="Calibri"/>
                <a:cs typeface="Calibri"/>
              </a:rPr>
              <a:t> </a:t>
            </a:r>
            <a:r>
              <a:rPr lang="en-US" sz="1600" dirty="0">
                <a:solidFill>
                  <a:schemeClr val="bg1"/>
                </a:solidFill>
                <a:latin typeface="Calibri"/>
                <a:cs typeface="Calibri"/>
              </a:rPr>
              <a:t>and</a:t>
            </a:r>
            <a:r>
              <a:rPr lang="en-US" sz="1600" spc="5" dirty="0">
                <a:solidFill>
                  <a:schemeClr val="bg1"/>
                </a:solidFill>
                <a:latin typeface="Calibri"/>
                <a:cs typeface="Calibri"/>
              </a:rPr>
              <a:t> </a:t>
            </a:r>
            <a:r>
              <a:rPr lang="en-US" sz="1600" spc="-10" dirty="0">
                <a:solidFill>
                  <a:schemeClr val="bg1"/>
                </a:solidFill>
                <a:latin typeface="Calibri"/>
                <a:cs typeface="Calibri"/>
              </a:rPr>
              <a:t>administrative</a:t>
            </a:r>
            <a:r>
              <a:rPr lang="en-US" sz="1600" dirty="0">
                <a:solidFill>
                  <a:schemeClr val="bg1"/>
                </a:solidFill>
                <a:latin typeface="Calibri"/>
                <a:cs typeface="Calibri"/>
              </a:rPr>
              <a:t> </a:t>
            </a:r>
            <a:r>
              <a:rPr lang="en-US" sz="1600" spc="-5" dirty="0">
                <a:solidFill>
                  <a:schemeClr val="bg1"/>
                </a:solidFill>
                <a:latin typeface="Calibri"/>
                <a:cs typeface="Calibri"/>
              </a:rPr>
              <a:t>bottlenecks.</a:t>
            </a:r>
          </a:p>
          <a:p>
            <a:pPr marL="12700" marR="468630">
              <a:lnSpc>
                <a:spcPct val="100000"/>
              </a:lnSpc>
              <a:buSzPct val="94444"/>
              <a:buFont typeface="Arial MT"/>
              <a:buChar char="•"/>
              <a:tabLst>
                <a:tab pos="93980" algn="l"/>
              </a:tabLst>
            </a:pPr>
            <a:endParaRPr lang="en-US" sz="1600" dirty="0">
              <a:solidFill>
                <a:schemeClr val="bg1"/>
              </a:solidFill>
              <a:latin typeface="Calibri"/>
              <a:cs typeface="Calibri"/>
            </a:endParaRPr>
          </a:p>
          <a:p>
            <a:pPr marL="12700" marR="164465">
              <a:lnSpc>
                <a:spcPct val="100000"/>
              </a:lnSpc>
              <a:buSzPct val="94444"/>
              <a:buFont typeface="Arial MT"/>
              <a:buChar char="•"/>
              <a:tabLst>
                <a:tab pos="93980" algn="l"/>
              </a:tabLst>
            </a:pPr>
            <a:r>
              <a:rPr lang="en-US" sz="1600" spc="-10" dirty="0">
                <a:solidFill>
                  <a:schemeClr val="bg1"/>
                </a:solidFill>
                <a:latin typeface="Calibri"/>
                <a:cs typeface="Calibri"/>
              </a:rPr>
              <a:t>Patients can</a:t>
            </a:r>
            <a:r>
              <a:rPr lang="en-US" sz="1600" spc="20" dirty="0">
                <a:solidFill>
                  <a:schemeClr val="bg1"/>
                </a:solidFill>
                <a:latin typeface="Calibri"/>
                <a:cs typeface="Calibri"/>
              </a:rPr>
              <a:t> </a:t>
            </a:r>
            <a:r>
              <a:rPr lang="en-US" sz="1600" spc="-15" dirty="0">
                <a:solidFill>
                  <a:schemeClr val="bg1"/>
                </a:solidFill>
                <a:latin typeface="Calibri"/>
                <a:cs typeface="Calibri"/>
              </a:rPr>
              <a:t>create</a:t>
            </a:r>
            <a:r>
              <a:rPr lang="en-US" sz="1600" spc="20" dirty="0">
                <a:solidFill>
                  <a:schemeClr val="bg1"/>
                </a:solidFill>
                <a:latin typeface="Calibri"/>
                <a:cs typeface="Calibri"/>
              </a:rPr>
              <a:t> </a:t>
            </a:r>
            <a:r>
              <a:rPr lang="en-US" sz="1600" dirty="0">
                <a:solidFill>
                  <a:schemeClr val="bg1"/>
                </a:solidFill>
                <a:latin typeface="Calibri"/>
                <a:cs typeface="Calibri"/>
              </a:rPr>
              <a:t>their </a:t>
            </a:r>
            <a:r>
              <a:rPr lang="en-US" sz="1600" spc="-10" dirty="0">
                <a:solidFill>
                  <a:schemeClr val="bg1"/>
                </a:solidFill>
                <a:latin typeface="Calibri"/>
                <a:cs typeface="Calibri"/>
              </a:rPr>
              <a:t>secure</a:t>
            </a:r>
            <a:r>
              <a:rPr lang="en-US" sz="1600" spc="5" dirty="0">
                <a:solidFill>
                  <a:schemeClr val="bg1"/>
                </a:solidFill>
                <a:latin typeface="Calibri"/>
                <a:cs typeface="Calibri"/>
              </a:rPr>
              <a:t> </a:t>
            </a:r>
            <a:r>
              <a:rPr lang="en-US" sz="1600" spc="-5" dirty="0">
                <a:solidFill>
                  <a:schemeClr val="bg1"/>
                </a:solidFill>
                <a:latin typeface="Calibri"/>
                <a:cs typeface="Calibri"/>
              </a:rPr>
              <a:t>digital</a:t>
            </a:r>
            <a:r>
              <a:rPr lang="en-US" sz="1600" spc="20" dirty="0">
                <a:solidFill>
                  <a:schemeClr val="bg1"/>
                </a:solidFill>
                <a:latin typeface="Calibri"/>
                <a:cs typeface="Calibri"/>
              </a:rPr>
              <a:t> </a:t>
            </a:r>
            <a:r>
              <a:rPr lang="en-US" sz="1600" spc="-5" dirty="0">
                <a:solidFill>
                  <a:schemeClr val="bg1"/>
                </a:solidFill>
                <a:latin typeface="Calibri"/>
                <a:cs typeface="Calibri"/>
              </a:rPr>
              <a:t>identities</a:t>
            </a:r>
            <a:r>
              <a:rPr lang="en-US" sz="1600" spc="20" dirty="0">
                <a:solidFill>
                  <a:schemeClr val="bg1"/>
                </a:solidFill>
                <a:latin typeface="Calibri"/>
                <a:cs typeface="Calibri"/>
              </a:rPr>
              <a:t> </a:t>
            </a:r>
            <a:r>
              <a:rPr lang="en-US" sz="1600" spc="-5" dirty="0">
                <a:solidFill>
                  <a:schemeClr val="bg1"/>
                </a:solidFill>
                <a:latin typeface="Calibri"/>
                <a:cs typeface="Calibri"/>
              </a:rPr>
              <a:t>using</a:t>
            </a:r>
            <a:r>
              <a:rPr lang="en-US" sz="1600" dirty="0">
                <a:solidFill>
                  <a:schemeClr val="bg1"/>
                </a:solidFill>
                <a:latin typeface="Calibri"/>
                <a:cs typeface="Calibri"/>
              </a:rPr>
              <a:t> </a:t>
            </a:r>
            <a:r>
              <a:rPr lang="en-US" sz="1600" spc="-5" dirty="0">
                <a:solidFill>
                  <a:schemeClr val="bg1"/>
                </a:solidFill>
                <a:latin typeface="Calibri"/>
                <a:cs typeface="Calibri"/>
              </a:rPr>
              <a:t>Dock</a:t>
            </a:r>
            <a:r>
              <a:rPr lang="en-US" sz="1600" spc="25" dirty="0">
                <a:solidFill>
                  <a:schemeClr val="bg1"/>
                </a:solidFill>
                <a:latin typeface="Calibri"/>
                <a:cs typeface="Calibri"/>
              </a:rPr>
              <a:t> </a:t>
            </a:r>
            <a:r>
              <a:rPr lang="en-US" sz="1600" spc="-20" dirty="0">
                <a:solidFill>
                  <a:schemeClr val="bg1"/>
                </a:solidFill>
                <a:latin typeface="Calibri"/>
                <a:cs typeface="Calibri"/>
              </a:rPr>
              <a:t>Wallet</a:t>
            </a:r>
            <a:r>
              <a:rPr lang="en-US" sz="1600" spc="10" dirty="0">
                <a:solidFill>
                  <a:schemeClr val="bg1"/>
                </a:solidFill>
                <a:latin typeface="Calibri"/>
                <a:cs typeface="Calibri"/>
              </a:rPr>
              <a:t> </a:t>
            </a:r>
            <a:r>
              <a:rPr lang="en-US" sz="1600" spc="-5" dirty="0">
                <a:solidFill>
                  <a:schemeClr val="bg1"/>
                </a:solidFill>
                <a:latin typeface="Calibri"/>
                <a:cs typeface="Calibri"/>
              </a:rPr>
              <a:t>during</a:t>
            </a:r>
            <a:r>
              <a:rPr lang="en-US" sz="1600" spc="20" dirty="0">
                <a:solidFill>
                  <a:schemeClr val="bg1"/>
                </a:solidFill>
                <a:latin typeface="Calibri"/>
                <a:cs typeface="Calibri"/>
              </a:rPr>
              <a:t> </a:t>
            </a:r>
            <a:r>
              <a:rPr lang="en-US" sz="1600" dirty="0">
                <a:solidFill>
                  <a:schemeClr val="bg1"/>
                </a:solidFill>
                <a:latin typeface="Calibri"/>
                <a:cs typeface="Calibri"/>
              </a:rPr>
              <a:t>the</a:t>
            </a:r>
            <a:r>
              <a:rPr lang="en-US" sz="1600" spc="10" dirty="0">
                <a:solidFill>
                  <a:schemeClr val="bg1"/>
                </a:solidFill>
                <a:latin typeface="Calibri"/>
                <a:cs typeface="Calibri"/>
              </a:rPr>
              <a:t> </a:t>
            </a:r>
            <a:r>
              <a:rPr lang="en-US" sz="1600" spc="-10" dirty="0">
                <a:solidFill>
                  <a:schemeClr val="bg1"/>
                </a:solidFill>
                <a:latin typeface="Calibri"/>
                <a:cs typeface="Calibri"/>
              </a:rPr>
              <a:t>onboarding</a:t>
            </a:r>
            <a:r>
              <a:rPr lang="en-US" sz="1600" spc="15" dirty="0">
                <a:solidFill>
                  <a:schemeClr val="bg1"/>
                </a:solidFill>
                <a:latin typeface="Calibri"/>
                <a:cs typeface="Calibri"/>
              </a:rPr>
              <a:t> </a:t>
            </a:r>
            <a:r>
              <a:rPr lang="en-US" sz="1600" spc="-10" dirty="0">
                <a:solidFill>
                  <a:schemeClr val="bg1"/>
                </a:solidFill>
                <a:latin typeface="Calibri"/>
                <a:cs typeface="Calibri"/>
              </a:rPr>
              <a:t>process. </a:t>
            </a:r>
            <a:r>
              <a:rPr lang="en-US" sz="1600" spc="-390" dirty="0">
                <a:solidFill>
                  <a:schemeClr val="bg1"/>
                </a:solidFill>
                <a:latin typeface="Calibri"/>
                <a:cs typeface="Calibri"/>
              </a:rPr>
              <a:t> </a:t>
            </a:r>
            <a:r>
              <a:rPr lang="en-US" sz="1600" spc="-5" dirty="0">
                <a:solidFill>
                  <a:schemeClr val="bg1"/>
                </a:solidFill>
                <a:latin typeface="Calibri"/>
                <a:cs typeface="Calibri"/>
              </a:rPr>
              <a:t>This identity</a:t>
            </a:r>
            <a:r>
              <a:rPr lang="en-US" sz="1600" spc="10" dirty="0">
                <a:solidFill>
                  <a:schemeClr val="bg1"/>
                </a:solidFill>
                <a:latin typeface="Calibri"/>
                <a:cs typeface="Calibri"/>
              </a:rPr>
              <a:t> </a:t>
            </a:r>
            <a:r>
              <a:rPr lang="en-US" sz="1600" spc="-5" dirty="0">
                <a:solidFill>
                  <a:schemeClr val="bg1"/>
                </a:solidFill>
                <a:latin typeface="Calibri"/>
                <a:cs typeface="Calibri"/>
              </a:rPr>
              <a:t>includes</a:t>
            </a:r>
            <a:r>
              <a:rPr lang="en-US" sz="1600" spc="15" dirty="0">
                <a:solidFill>
                  <a:schemeClr val="bg1"/>
                </a:solidFill>
                <a:latin typeface="Calibri"/>
                <a:cs typeface="Calibri"/>
              </a:rPr>
              <a:t> </a:t>
            </a:r>
            <a:r>
              <a:rPr lang="en-US" sz="1600" dirty="0">
                <a:solidFill>
                  <a:schemeClr val="bg1"/>
                </a:solidFill>
                <a:latin typeface="Calibri"/>
                <a:cs typeface="Calibri"/>
              </a:rPr>
              <a:t>their</a:t>
            </a:r>
            <a:r>
              <a:rPr lang="en-US" sz="1600" spc="5" dirty="0">
                <a:solidFill>
                  <a:schemeClr val="bg1"/>
                </a:solidFill>
                <a:latin typeface="Calibri"/>
                <a:cs typeface="Calibri"/>
              </a:rPr>
              <a:t> 	personal information and Electronic Health Records</a:t>
            </a:r>
            <a:r>
              <a:rPr lang="en-US" sz="1600" spc="-10" dirty="0">
                <a:solidFill>
                  <a:schemeClr val="bg1"/>
                </a:solidFill>
                <a:latin typeface="Calibri"/>
                <a:cs typeface="Calibri"/>
              </a:rPr>
              <a:t>,</a:t>
            </a:r>
            <a:r>
              <a:rPr lang="en-US" sz="1600" spc="20" dirty="0">
                <a:solidFill>
                  <a:schemeClr val="bg1"/>
                </a:solidFill>
                <a:latin typeface="Calibri"/>
                <a:cs typeface="Calibri"/>
              </a:rPr>
              <a:t> </a:t>
            </a:r>
            <a:r>
              <a:rPr lang="en-US" sz="1600" spc="-5" dirty="0">
                <a:solidFill>
                  <a:schemeClr val="bg1"/>
                </a:solidFill>
                <a:latin typeface="Calibri"/>
                <a:cs typeface="Calibri"/>
              </a:rPr>
              <a:t>which</a:t>
            </a:r>
            <a:r>
              <a:rPr lang="en-US" sz="1600" spc="30" dirty="0">
                <a:solidFill>
                  <a:schemeClr val="bg1"/>
                </a:solidFill>
                <a:latin typeface="Calibri"/>
                <a:cs typeface="Calibri"/>
              </a:rPr>
              <a:t> </a:t>
            </a:r>
            <a:r>
              <a:rPr lang="en-US" sz="1600" spc="-5" dirty="0">
                <a:solidFill>
                  <a:schemeClr val="bg1"/>
                </a:solidFill>
                <a:latin typeface="Calibri"/>
                <a:cs typeface="Calibri"/>
              </a:rPr>
              <a:t>is</a:t>
            </a:r>
            <a:r>
              <a:rPr lang="en-US" sz="1600" dirty="0">
                <a:solidFill>
                  <a:schemeClr val="bg1"/>
                </a:solidFill>
                <a:latin typeface="Calibri"/>
                <a:cs typeface="Calibri"/>
              </a:rPr>
              <a:t> </a:t>
            </a:r>
            <a:r>
              <a:rPr lang="en-US" sz="1600" spc="-10" dirty="0">
                <a:solidFill>
                  <a:schemeClr val="bg1"/>
                </a:solidFill>
                <a:latin typeface="Calibri"/>
                <a:cs typeface="Calibri"/>
              </a:rPr>
              <a:t>securely</a:t>
            </a:r>
            <a:r>
              <a:rPr lang="en-US" sz="1600" spc="15" dirty="0">
                <a:solidFill>
                  <a:schemeClr val="bg1"/>
                </a:solidFill>
                <a:latin typeface="Calibri"/>
                <a:cs typeface="Calibri"/>
              </a:rPr>
              <a:t> </a:t>
            </a:r>
            <a:r>
              <a:rPr lang="en-US" sz="1600" spc="-15" dirty="0">
                <a:solidFill>
                  <a:schemeClr val="bg1"/>
                </a:solidFill>
                <a:latin typeface="Calibri"/>
                <a:cs typeface="Calibri"/>
              </a:rPr>
              <a:t>stored</a:t>
            </a:r>
            <a:r>
              <a:rPr lang="en-US" sz="1600" spc="10" dirty="0">
                <a:solidFill>
                  <a:schemeClr val="bg1"/>
                </a:solidFill>
                <a:latin typeface="Calibri"/>
                <a:cs typeface="Calibri"/>
              </a:rPr>
              <a:t> </a:t>
            </a:r>
            <a:r>
              <a:rPr lang="en-US" sz="1600" spc="-5" dirty="0">
                <a:solidFill>
                  <a:schemeClr val="bg1"/>
                </a:solidFill>
                <a:latin typeface="Calibri"/>
                <a:cs typeface="Calibri"/>
              </a:rPr>
              <a:t>on </a:t>
            </a:r>
            <a:r>
              <a:rPr lang="en-US" sz="1600" dirty="0">
                <a:solidFill>
                  <a:schemeClr val="bg1"/>
                </a:solidFill>
                <a:latin typeface="Calibri"/>
                <a:cs typeface="Calibri"/>
              </a:rPr>
              <a:t>the</a:t>
            </a:r>
            <a:r>
              <a:rPr lang="en-US" sz="1600" spc="20" dirty="0">
                <a:solidFill>
                  <a:schemeClr val="bg1"/>
                </a:solidFill>
                <a:latin typeface="Calibri"/>
                <a:cs typeface="Calibri"/>
              </a:rPr>
              <a:t> </a:t>
            </a:r>
            <a:r>
              <a:rPr lang="en-US" sz="1600" spc="-10" dirty="0">
                <a:solidFill>
                  <a:schemeClr val="bg1"/>
                </a:solidFill>
                <a:latin typeface="Calibri"/>
                <a:cs typeface="Calibri"/>
              </a:rPr>
              <a:t>blockchain.</a:t>
            </a:r>
          </a:p>
          <a:p>
            <a:pPr marL="12065">
              <a:lnSpc>
                <a:spcPct val="100000"/>
              </a:lnSpc>
              <a:buSzPct val="94444"/>
              <a:tabLst>
                <a:tab pos="93980" algn="l"/>
              </a:tabLst>
            </a:pPr>
            <a:endParaRPr lang="en-US" sz="1600" dirty="0">
              <a:solidFill>
                <a:schemeClr val="bg1"/>
              </a:solidFill>
              <a:latin typeface="Calibri"/>
              <a:cs typeface="Calibri"/>
            </a:endParaRPr>
          </a:p>
          <a:p>
            <a:pPr marL="12700" marR="751205">
              <a:lnSpc>
                <a:spcPct val="100000"/>
              </a:lnSpc>
              <a:buSzPct val="94444"/>
              <a:buFont typeface="Arial MT"/>
              <a:buChar char="•"/>
              <a:tabLst>
                <a:tab pos="93980" algn="l"/>
              </a:tabLst>
            </a:pPr>
            <a:r>
              <a:rPr lang="en-US" sz="1600" spc="-5" dirty="0">
                <a:solidFill>
                  <a:schemeClr val="bg1"/>
                </a:solidFill>
                <a:latin typeface="Calibri"/>
                <a:cs typeface="Calibri"/>
              </a:rPr>
              <a:t>The</a:t>
            </a:r>
            <a:r>
              <a:rPr lang="en-US" sz="1600" spc="5" dirty="0">
                <a:solidFill>
                  <a:schemeClr val="bg1"/>
                </a:solidFill>
                <a:latin typeface="Calibri"/>
                <a:cs typeface="Calibri"/>
              </a:rPr>
              <a:t> </a:t>
            </a:r>
            <a:r>
              <a:rPr lang="en-US" sz="1600" dirty="0">
                <a:solidFill>
                  <a:schemeClr val="bg1"/>
                </a:solidFill>
                <a:latin typeface="Calibri"/>
                <a:cs typeface="Calibri"/>
              </a:rPr>
              <a:t>use</a:t>
            </a:r>
            <a:r>
              <a:rPr lang="en-US" sz="1600" spc="5" dirty="0">
                <a:solidFill>
                  <a:schemeClr val="bg1"/>
                </a:solidFill>
                <a:latin typeface="Calibri"/>
                <a:cs typeface="Calibri"/>
              </a:rPr>
              <a:t> </a:t>
            </a:r>
            <a:r>
              <a:rPr lang="en-US" sz="1600" spc="-5" dirty="0">
                <a:solidFill>
                  <a:schemeClr val="bg1"/>
                </a:solidFill>
                <a:latin typeface="Calibri"/>
                <a:cs typeface="Calibri"/>
              </a:rPr>
              <a:t>of</a:t>
            </a:r>
            <a:r>
              <a:rPr lang="en-US" sz="1600" spc="25" dirty="0">
                <a:solidFill>
                  <a:schemeClr val="bg1"/>
                </a:solidFill>
                <a:latin typeface="Calibri"/>
                <a:cs typeface="Calibri"/>
              </a:rPr>
              <a:t> </a:t>
            </a:r>
            <a:r>
              <a:rPr lang="en-US" sz="1600" spc="-5" dirty="0">
                <a:solidFill>
                  <a:schemeClr val="bg1"/>
                </a:solidFill>
                <a:latin typeface="Calibri"/>
                <a:cs typeface="Calibri"/>
              </a:rPr>
              <a:t>Dock</a:t>
            </a:r>
            <a:r>
              <a:rPr lang="en-US" sz="1600" spc="15" dirty="0">
                <a:solidFill>
                  <a:schemeClr val="bg1"/>
                </a:solidFill>
                <a:latin typeface="Calibri"/>
                <a:cs typeface="Calibri"/>
              </a:rPr>
              <a:t> </a:t>
            </a:r>
            <a:r>
              <a:rPr lang="en-US" sz="1600" spc="-20" dirty="0">
                <a:solidFill>
                  <a:schemeClr val="bg1"/>
                </a:solidFill>
                <a:latin typeface="Calibri"/>
                <a:cs typeface="Calibri"/>
              </a:rPr>
              <a:t>Wallet</a:t>
            </a:r>
            <a:r>
              <a:rPr lang="en-US" sz="1600" spc="25" dirty="0">
                <a:solidFill>
                  <a:schemeClr val="bg1"/>
                </a:solidFill>
                <a:latin typeface="Calibri"/>
                <a:cs typeface="Calibri"/>
              </a:rPr>
              <a:t> </a:t>
            </a:r>
            <a:r>
              <a:rPr lang="en-US" sz="1600" spc="-5" dirty="0">
                <a:solidFill>
                  <a:schemeClr val="bg1"/>
                </a:solidFill>
                <a:latin typeface="Calibri"/>
                <a:cs typeface="Calibri"/>
              </a:rPr>
              <a:t>not</a:t>
            </a:r>
            <a:r>
              <a:rPr lang="en-US" sz="1600" dirty="0">
                <a:solidFill>
                  <a:schemeClr val="bg1"/>
                </a:solidFill>
                <a:latin typeface="Calibri"/>
                <a:cs typeface="Calibri"/>
              </a:rPr>
              <a:t> </a:t>
            </a:r>
            <a:r>
              <a:rPr lang="en-US" sz="1600" spc="-5" dirty="0">
                <a:solidFill>
                  <a:schemeClr val="bg1"/>
                </a:solidFill>
                <a:latin typeface="Calibri"/>
                <a:cs typeface="Calibri"/>
              </a:rPr>
              <a:t>only</a:t>
            </a:r>
            <a:r>
              <a:rPr lang="en-US" sz="1600" spc="15" dirty="0">
                <a:solidFill>
                  <a:schemeClr val="bg1"/>
                </a:solidFill>
                <a:latin typeface="Calibri"/>
                <a:cs typeface="Calibri"/>
              </a:rPr>
              <a:t> </a:t>
            </a:r>
            <a:r>
              <a:rPr lang="en-US" sz="1600" spc="-5" dirty="0">
                <a:solidFill>
                  <a:schemeClr val="bg1"/>
                </a:solidFill>
                <a:latin typeface="Calibri"/>
                <a:cs typeface="Calibri"/>
              </a:rPr>
              <a:t>enhances</a:t>
            </a:r>
            <a:r>
              <a:rPr lang="en-US" sz="1600" spc="20" dirty="0">
                <a:solidFill>
                  <a:schemeClr val="bg1"/>
                </a:solidFill>
                <a:latin typeface="Calibri"/>
                <a:cs typeface="Calibri"/>
              </a:rPr>
              <a:t> </a:t>
            </a:r>
            <a:r>
              <a:rPr lang="en-US" sz="1600" spc="-10" dirty="0">
                <a:solidFill>
                  <a:schemeClr val="bg1"/>
                </a:solidFill>
                <a:latin typeface="Calibri"/>
                <a:cs typeface="Calibri"/>
              </a:rPr>
              <a:t>privacy</a:t>
            </a:r>
            <a:r>
              <a:rPr lang="en-US" sz="1600" dirty="0">
                <a:solidFill>
                  <a:schemeClr val="bg1"/>
                </a:solidFill>
                <a:latin typeface="Calibri"/>
                <a:cs typeface="Calibri"/>
              </a:rPr>
              <a:t> and</a:t>
            </a:r>
            <a:r>
              <a:rPr lang="en-US" sz="1600" spc="20" dirty="0">
                <a:solidFill>
                  <a:schemeClr val="bg1"/>
                </a:solidFill>
                <a:latin typeface="Calibri"/>
                <a:cs typeface="Calibri"/>
              </a:rPr>
              <a:t> </a:t>
            </a:r>
            <a:r>
              <a:rPr lang="en-US" sz="1600" spc="-15" dirty="0">
                <a:solidFill>
                  <a:schemeClr val="bg1"/>
                </a:solidFill>
                <a:latin typeface="Calibri"/>
                <a:cs typeface="Calibri"/>
              </a:rPr>
              <a:t>data</a:t>
            </a:r>
            <a:r>
              <a:rPr lang="en-US" sz="1600" dirty="0">
                <a:solidFill>
                  <a:schemeClr val="bg1"/>
                </a:solidFill>
                <a:latin typeface="Calibri"/>
                <a:cs typeface="Calibri"/>
              </a:rPr>
              <a:t> </a:t>
            </a:r>
            <a:r>
              <a:rPr lang="en-US" sz="1600" spc="-5" dirty="0">
                <a:solidFill>
                  <a:schemeClr val="bg1"/>
                </a:solidFill>
                <a:latin typeface="Calibri"/>
                <a:cs typeface="Calibri"/>
              </a:rPr>
              <a:t>security</a:t>
            </a:r>
            <a:r>
              <a:rPr lang="en-US" sz="1600" spc="15" dirty="0">
                <a:solidFill>
                  <a:schemeClr val="bg1"/>
                </a:solidFill>
                <a:latin typeface="Calibri"/>
                <a:cs typeface="Calibri"/>
              </a:rPr>
              <a:t> </a:t>
            </a:r>
            <a:r>
              <a:rPr lang="en-US" sz="1600" spc="-5" dirty="0">
                <a:solidFill>
                  <a:schemeClr val="bg1"/>
                </a:solidFill>
                <a:latin typeface="Calibri"/>
                <a:cs typeface="Calibri"/>
              </a:rPr>
              <a:t>but</a:t>
            </a:r>
            <a:r>
              <a:rPr lang="en-US" sz="1600" spc="5" dirty="0">
                <a:solidFill>
                  <a:schemeClr val="bg1"/>
                </a:solidFill>
                <a:latin typeface="Calibri"/>
                <a:cs typeface="Calibri"/>
              </a:rPr>
              <a:t> </a:t>
            </a:r>
            <a:r>
              <a:rPr lang="en-US" sz="1600" spc="-5" dirty="0">
                <a:solidFill>
                  <a:schemeClr val="bg1"/>
                </a:solidFill>
                <a:latin typeface="Calibri"/>
                <a:cs typeface="Calibri"/>
              </a:rPr>
              <a:t>also</a:t>
            </a:r>
            <a:r>
              <a:rPr lang="en-US" sz="1600" dirty="0">
                <a:solidFill>
                  <a:schemeClr val="bg1"/>
                </a:solidFill>
                <a:latin typeface="Calibri"/>
                <a:cs typeface="Calibri"/>
              </a:rPr>
              <a:t> </a:t>
            </a:r>
            <a:r>
              <a:rPr lang="en-US" sz="1600" spc="-10" dirty="0">
                <a:solidFill>
                  <a:schemeClr val="bg1"/>
                </a:solidFill>
                <a:latin typeface="Calibri"/>
                <a:cs typeface="Calibri"/>
              </a:rPr>
              <a:t>streamlines</a:t>
            </a:r>
            <a:r>
              <a:rPr lang="en-US" sz="1600" spc="10" dirty="0">
                <a:solidFill>
                  <a:schemeClr val="bg1"/>
                </a:solidFill>
                <a:latin typeface="Calibri"/>
                <a:cs typeface="Calibri"/>
              </a:rPr>
              <a:t> </a:t>
            </a:r>
            <a:r>
              <a:rPr lang="en-US" sz="1600" dirty="0">
                <a:solidFill>
                  <a:schemeClr val="bg1"/>
                </a:solidFill>
                <a:latin typeface="Calibri"/>
                <a:cs typeface="Calibri"/>
              </a:rPr>
              <a:t>the </a:t>
            </a:r>
            <a:r>
              <a:rPr lang="en-US" sz="1600" spc="-395" dirty="0">
                <a:solidFill>
                  <a:schemeClr val="bg1"/>
                </a:solidFill>
                <a:latin typeface="Calibri"/>
                <a:cs typeface="Calibri"/>
              </a:rPr>
              <a:t> </a:t>
            </a:r>
            <a:r>
              <a:rPr lang="en-US" sz="1600" spc="-10" dirty="0">
                <a:solidFill>
                  <a:schemeClr val="bg1"/>
                </a:solidFill>
                <a:latin typeface="Calibri"/>
                <a:cs typeface="Calibri"/>
              </a:rPr>
              <a:t>onboarding</a:t>
            </a:r>
            <a:r>
              <a:rPr lang="en-US" sz="1600" spc="15" dirty="0">
                <a:solidFill>
                  <a:schemeClr val="bg1"/>
                </a:solidFill>
                <a:latin typeface="Calibri"/>
                <a:cs typeface="Calibri"/>
              </a:rPr>
              <a:t> </a:t>
            </a:r>
            <a:r>
              <a:rPr lang="en-US" sz="1600" spc="-10" dirty="0">
                <a:solidFill>
                  <a:schemeClr val="bg1"/>
                </a:solidFill>
                <a:latin typeface="Calibri"/>
                <a:cs typeface="Calibri"/>
              </a:rPr>
              <a:t>process</a:t>
            </a:r>
            <a:r>
              <a:rPr lang="en-US" sz="1600" spc="10" dirty="0">
                <a:solidFill>
                  <a:schemeClr val="bg1"/>
                </a:solidFill>
                <a:latin typeface="Calibri"/>
                <a:cs typeface="Calibri"/>
              </a:rPr>
              <a:t> </a:t>
            </a:r>
            <a:r>
              <a:rPr lang="en-US" sz="1600" spc="-15" dirty="0">
                <a:solidFill>
                  <a:schemeClr val="bg1"/>
                </a:solidFill>
                <a:latin typeface="Calibri"/>
                <a:cs typeface="Calibri"/>
              </a:rPr>
              <a:t>for</a:t>
            </a:r>
            <a:r>
              <a:rPr lang="en-US" sz="1600" dirty="0">
                <a:solidFill>
                  <a:schemeClr val="bg1"/>
                </a:solidFill>
                <a:latin typeface="Calibri"/>
                <a:cs typeface="Calibri"/>
              </a:rPr>
              <a:t> 	</a:t>
            </a:r>
            <a:r>
              <a:rPr lang="en-US" sz="1600" spc="-5" dirty="0">
                <a:solidFill>
                  <a:schemeClr val="bg1"/>
                </a:solidFill>
                <a:latin typeface="Calibri"/>
                <a:cs typeface="Calibri"/>
              </a:rPr>
              <a:t>patients,</a:t>
            </a:r>
            <a:r>
              <a:rPr lang="en-US" sz="1600" spc="10" dirty="0">
                <a:solidFill>
                  <a:schemeClr val="bg1"/>
                </a:solidFill>
                <a:latin typeface="Calibri"/>
                <a:cs typeface="Calibri"/>
              </a:rPr>
              <a:t> 	</a:t>
            </a:r>
            <a:r>
              <a:rPr lang="en-US" sz="1600" spc="-5" dirty="0">
                <a:solidFill>
                  <a:schemeClr val="bg1"/>
                </a:solidFill>
                <a:latin typeface="Calibri"/>
                <a:cs typeface="Calibri"/>
              </a:rPr>
              <a:t>marking</a:t>
            </a:r>
            <a:r>
              <a:rPr lang="en-US" sz="1600" spc="20" dirty="0">
                <a:solidFill>
                  <a:schemeClr val="bg1"/>
                </a:solidFill>
                <a:latin typeface="Calibri"/>
                <a:cs typeface="Calibri"/>
              </a:rPr>
              <a:t> </a:t>
            </a:r>
            <a:r>
              <a:rPr lang="en-US" sz="1600" dirty="0">
                <a:solidFill>
                  <a:schemeClr val="bg1"/>
                </a:solidFill>
                <a:latin typeface="Calibri"/>
                <a:cs typeface="Calibri"/>
              </a:rPr>
              <a:t>a</a:t>
            </a:r>
            <a:r>
              <a:rPr lang="en-US" sz="1600" spc="5" dirty="0">
                <a:solidFill>
                  <a:schemeClr val="bg1"/>
                </a:solidFill>
                <a:latin typeface="Calibri"/>
                <a:cs typeface="Calibri"/>
              </a:rPr>
              <a:t> </a:t>
            </a:r>
            <a:r>
              <a:rPr lang="en-US" sz="1600" spc="-5" dirty="0">
                <a:solidFill>
                  <a:schemeClr val="bg1"/>
                </a:solidFill>
                <a:latin typeface="Calibri"/>
                <a:cs typeface="Calibri"/>
              </a:rPr>
              <a:t>significant</a:t>
            </a:r>
            <a:r>
              <a:rPr lang="en-US" sz="1600" spc="10" dirty="0">
                <a:solidFill>
                  <a:schemeClr val="bg1"/>
                </a:solidFill>
                <a:latin typeface="Calibri"/>
                <a:cs typeface="Calibri"/>
              </a:rPr>
              <a:t> </a:t>
            </a:r>
            <a:r>
              <a:rPr lang="en-US" sz="1600" spc="-10" dirty="0">
                <a:solidFill>
                  <a:schemeClr val="bg1"/>
                </a:solidFill>
                <a:latin typeface="Calibri"/>
                <a:cs typeface="Calibri"/>
              </a:rPr>
              <a:t>departure</a:t>
            </a:r>
            <a:r>
              <a:rPr lang="en-US" sz="1600" spc="10" dirty="0">
                <a:solidFill>
                  <a:schemeClr val="bg1"/>
                </a:solidFill>
                <a:latin typeface="Calibri"/>
                <a:cs typeface="Calibri"/>
              </a:rPr>
              <a:t> </a:t>
            </a:r>
            <a:r>
              <a:rPr lang="en-US" sz="1600" spc="-10" dirty="0">
                <a:solidFill>
                  <a:schemeClr val="bg1"/>
                </a:solidFill>
                <a:latin typeface="Calibri"/>
                <a:cs typeface="Calibri"/>
              </a:rPr>
              <a:t>from</a:t>
            </a:r>
            <a:r>
              <a:rPr lang="en-US" sz="1600" dirty="0">
                <a:solidFill>
                  <a:schemeClr val="bg1"/>
                </a:solidFill>
                <a:latin typeface="Calibri"/>
                <a:cs typeface="Calibri"/>
              </a:rPr>
              <a:t> </a:t>
            </a:r>
            <a:r>
              <a:rPr lang="en-US" sz="1600" spc="-10" dirty="0">
                <a:solidFill>
                  <a:schemeClr val="bg1"/>
                </a:solidFill>
                <a:latin typeface="Calibri"/>
                <a:cs typeface="Calibri"/>
              </a:rPr>
              <a:t>traditional</a:t>
            </a:r>
            <a:r>
              <a:rPr lang="en-US" sz="1600" spc="30" dirty="0">
                <a:solidFill>
                  <a:schemeClr val="bg1"/>
                </a:solidFill>
                <a:latin typeface="Calibri"/>
                <a:cs typeface="Calibri"/>
              </a:rPr>
              <a:t> </a:t>
            </a:r>
            <a:r>
              <a:rPr lang="en-US" sz="1600" spc="-5" dirty="0">
                <a:solidFill>
                  <a:schemeClr val="bg1"/>
                </a:solidFill>
                <a:latin typeface="Calibri"/>
                <a:cs typeface="Calibri"/>
              </a:rPr>
              <a:t>methods.</a:t>
            </a:r>
          </a:p>
          <a:p>
            <a:pPr marL="12700" marR="751205">
              <a:lnSpc>
                <a:spcPct val="100000"/>
              </a:lnSpc>
              <a:buSzPct val="94444"/>
              <a:tabLst>
                <a:tab pos="93980" algn="l"/>
              </a:tabLst>
            </a:pPr>
            <a:endParaRPr lang="en-US" sz="1600" dirty="0">
              <a:solidFill>
                <a:schemeClr val="bg1"/>
              </a:solidFill>
            </a:endParaRPr>
          </a:p>
        </p:txBody>
      </p:sp>
      <p:sp>
        <p:nvSpPr>
          <p:cNvPr id="10" name="Rectangle 9">
            <a:extLst>
              <a:ext uri="{FF2B5EF4-FFF2-40B4-BE49-F238E27FC236}">
                <a16:creationId xmlns:a16="http://schemas.microsoft.com/office/drawing/2014/main" id="{B8C5E24D-CEB9-4530-91EC-CCEDB4F2FE3A}"/>
              </a:ext>
            </a:extLst>
          </p:cNvPr>
          <p:cNvSpPr/>
          <p:nvPr/>
        </p:nvSpPr>
        <p:spPr>
          <a:xfrm>
            <a:off x="409575" y="4124136"/>
            <a:ext cx="11170627" cy="2646901"/>
          </a:xfrm>
          <a:prstGeom prst="rect">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31" name="Rectangle 30">
            <a:extLst>
              <a:ext uri="{FF2B5EF4-FFF2-40B4-BE49-F238E27FC236}">
                <a16:creationId xmlns:a16="http://schemas.microsoft.com/office/drawing/2014/main" id="{637C9402-1994-567A-75AC-BB5871FA1F28}"/>
              </a:ext>
            </a:extLst>
          </p:cNvPr>
          <p:cNvSpPr/>
          <p:nvPr/>
        </p:nvSpPr>
        <p:spPr>
          <a:xfrm>
            <a:off x="1589210" y="1112643"/>
            <a:ext cx="8513152" cy="2936631"/>
          </a:xfrm>
          <a:prstGeom prst="rect">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pic>
        <p:nvPicPr>
          <p:cNvPr id="32" name="Graphic 31" descr="Users with solid fill">
            <a:extLst>
              <a:ext uri="{FF2B5EF4-FFF2-40B4-BE49-F238E27FC236}">
                <a16:creationId xmlns:a16="http://schemas.microsoft.com/office/drawing/2014/main" id="{E8410753-27E7-AFF8-63B6-BAF5A70FF9E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703510" y="2031440"/>
            <a:ext cx="914400" cy="883964"/>
          </a:xfrm>
          <a:prstGeom prst="rect">
            <a:avLst/>
          </a:prstGeom>
          <a:scene3d>
            <a:camera prst="orthographicFront"/>
            <a:lightRig rig="threePt" dir="t"/>
          </a:scene3d>
          <a:sp3d>
            <a:bevelT/>
          </a:sp3d>
        </p:spPr>
      </p:pic>
      <p:pic>
        <p:nvPicPr>
          <p:cNvPr id="33" name="Graphic 32" descr="Credit card outline">
            <a:extLst>
              <a:ext uri="{FF2B5EF4-FFF2-40B4-BE49-F238E27FC236}">
                <a16:creationId xmlns:a16="http://schemas.microsoft.com/office/drawing/2014/main" id="{2C072AE8-928D-D993-9EB4-A256B8AC8A6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0800000">
            <a:off x="3697166" y="2084194"/>
            <a:ext cx="914400" cy="883964"/>
          </a:xfrm>
          <a:prstGeom prst="rect">
            <a:avLst/>
          </a:prstGeom>
          <a:effectLst>
            <a:outerShdw blurRad="50800" dist="38100" dir="2700000" algn="tl" rotWithShape="0">
              <a:prstClr val="black">
                <a:alpha val="40000"/>
              </a:prstClr>
            </a:outerShdw>
          </a:effectLst>
          <a:scene3d>
            <a:camera prst="orthographicFront"/>
            <a:lightRig rig="threePt" dir="t"/>
          </a:scene3d>
          <a:sp3d>
            <a:bevelT/>
          </a:sp3d>
        </p:spPr>
      </p:pic>
      <p:pic>
        <p:nvPicPr>
          <p:cNvPr id="34" name="Graphic 33" descr="City outline">
            <a:extLst>
              <a:ext uri="{FF2B5EF4-FFF2-40B4-BE49-F238E27FC236}">
                <a16:creationId xmlns:a16="http://schemas.microsoft.com/office/drawing/2014/main" id="{DBFE3C4F-E996-3EE3-C135-BCADD2CFCDD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072197" y="3094969"/>
            <a:ext cx="647699" cy="626140"/>
          </a:xfrm>
          <a:prstGeom prst="rect">
            <a:avLst/>
          </a:prstGeom>
        </p:spPr>
      </p:pic>
      <p:pic>
        <p:nvPicPr>
          <p:cNvPr id="35" name="Graphic 34" descr="Hospital outline">
            <a:extLst>
              <a:ext uri="{FF2B5EF4-FFF2-40B4-BE49-F238E27FC236}">
                <a16:creationId xmlns:a16="http://schemas.microsoft.com/office/drawing/2014/main" id="{247BCADE-D1D3-AF9F-6665-9CFD28FFA10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006252" y="2053053"/>
            <a:ext cx="703386" cy="679974"/>
          </a:xfrm>
          <a:prstGeom prst="rect">
            <a:avLst/>
          </a:prstGeom>
        </p:spPr>
      </p:pic>
      <p:pic>
        <p:nvPicPr>
          <p:cNvPr id="36" name="Graphic 35" descr="Doctor male outline">
            <a:extLst>
              <a:ext uri="{FF2B5EF4-FFF2-40B4-BE49-F238E27FC236}">
                <a16:creationId xmlns:a16="http://schemas.microsoft.com/office/drawing/2014/main" id="{C8A56808-1CFA-D05C-AC95-E1EEED4B18E6}"/>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032629" y="1155353"/>
            <a:ext cx="650631" cy="628975"/>
          </a:xfrm>
          <a:prstGeom prst="rect">
            <a:avLst/>
          </a:prstGeom>
        </p:spPr>
      </p:pic>
      <p:cxnSp>
        <p:nvCxnSpPr>
          <p:cNvPr id="37" name="Straight Arrow Connector 36">
            <a:extLst>
              <a:ext uri="{FF2B5EF4-FFF2-40B4-BE49-F238E27FC236}">
                <a16:creationId xmlns:a16="http://schemas.microsoft.com/office/drawing/2014/main" id="{F708F984-3CBD-03EF-737C-65754956486B}"/>
              </a:ext>
            </a:extLst>
          </p:cNvPr>
          <p:cNvCxnSpPr>
            <a:cxnSpLocks/>
          </p:cNvCxnSpPr>
          <p:nvPr/>
        </p:nvCxnSpPr>
        <p:spPr>
          <a:xfrm>
            <a:off x="2801813" y="2488640"/>
            <a:ext cx="895353"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8" name="Connector: Elbow 37">
            <a:extLst>
              <a:ext uri="{FF2B5EF4-FFF2-40B4-BE49-F238E27FC236}">
                <a16:creationId xmlns:a16="http://schemas.microsoft.com/office/drawing/2014/main" id="{45E947BA-6DD9-A9CD-98F6-8BD1DF2BFAD1}"/>
              </a:ext>
            </a:extLst>
          </p:cNvPr>
          <p:cNvCxnSpPr>
            <a:cxnSpLocks/>
          </p:cNvCxnSpPr>
          <p:nvPr/>
        </p:nvCxnSpPr>
        <p:spPr>
          <a:xfrm flipV="1">
            <a:off x="7047035" y="1626994"/>
            <a:ext cx="1691791" cy="650631"/>
          </a:xfrm>
          <a:prstGeom prst="bentConnector3">
            <a:avLst/>
          </a:prstGeom>
          <a:ln w="28575">
            <a:tailEnd type="triangle"/>
          </a:ln>
        </p:spPr>
        <p:style>
          <a:lnRef idx="1">
            <a:schemeClr val="dk1"/>
          </a:lnRef>
          <a:fillRef idx="0">
            <a:schemeClr val="dk1"/>
          </a:fillRef>
          <a:effectRef idx="0">
            <a:schemeClr val="dk1"/>
          </a:effectRef>
          <a:fontRef idx="minor">
            <a:schemeClr val="tx1"/>
          </a:fontRef>
        </p:style>
      </p:cxnSp>
      <p:cxnSp>
        <p:nvCxnSpPr>
          <p:cNvPr id="39" name="Straight Arrow Connector 38">
            <a:extLst>
              <a:ext uri="{FF2B5EF4-FFF2-40B4-BE49-F238E27FC236}">
                <a16:creationId xmlns:a16="http://schemas.microsoft.com/office/drawing/2014/main" id="{6E244F54-63A5-80B6-D7B7-2CF5EC4C687B}"/>
              </a:ext>
            </a:extLst>
          </p:cNvPr>
          <p:cNvCxnSpPr>
            <a:cxnSpLocks/>
          </p:cNvCxnSpPr>
          <p:nvPr/>
        </p:nvCxnSpPr>
        <p:spPr>
          <a:xfrm>
            <a:off x="7038241" y="2488640"/>
            <a:ext cx="1714501"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40" name="Connector: Elbow 39">
            <a:extLst>
              <a:ext uri="{FF2B5EF4-FFF2-40B4-BE49-F238E27FC236}">
                <a16:creationId xmlns:a16="http://schemas.microsoft.com/office/drawing/2014/main" id="{B7350C54-C1C7-8B3E-5B2C-0FE339585935}"/>
              </a:ext>
            </a:extLst>
          </p:cNvPr>
          <p:cNvCxnSpPr>
            <a:cxnSpLocks/>
          </p:cNvCxnSpPr>
          <p:nvPr/>
        </p:nvCxnSpPr>
        <p:spPr>
          <a:xfrm>
            <a:off x="7038241" y="2699656"/>
            <a:ext cx="1714501" cy="698988"/>
          </a:xfrm>
          <a:prstGeom prst="bentConnector3">
            <a:avLst/>
          </a:prstGeom>
          <a:ln w="28575">
            <a:tailEnd type="triangle"/>
          </a:ln>
        </p:spPr>
        <p:style>
          <a:lnRef idx="1">
            <a:schemeClr val="dk1"/>
          </a:lnRef>
          <a:fillRef idx="0">
            <a:schemeClr val="dk1"/>
          </a:fillRef>
          <a:effectRef idx="0">
            <a:schemeClr val="dk1"/>
          </a:effectRef>
          <a:fontRef idx="minor">
            <a:schemeClr val="tx1"/>
          </a:fontRef>
        </p:style>
      </p:cxnSp>
      <p:pic>
        <p:nvPicPr>
          <p:cNvPr id="41" name="Graphic 40" descr="Badge Tick with solid fill">
            <a:extLst>
              <a:ext uri="{FF2B5EF4-FFF2-40B4-BE49-F238E27FC236}">
                <a16:creationId xmlns:a16="http://schemas.microsoft.com/office/drawing/2014/main" id="{D0412215-787F-CD44-252E-AEF7772A2A04}"/>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3563082" y="2518680"/>
            <a:ext cx="475519" cy="459691"/>
          </a:xfrm>
          <a:prstGeom prst="rect">
            <a:avLst/>
          </a:prstGeom>
        </p:spPr>
      </p:pic>
      <p:sp>
        <p:nvSpPr>
          <p:cNvPr id="42" name="TextBox 41">
            <a:extLst>
              <a:ext uri="{FF2B5EF4-FFF2-40B4-BE49-F238E27FC236}">
                <a16:creationId xmlns:a16="http://schemas.microsoft.com/office/drawing/2014/main" id="{3666A97D-CB5D-752D-DA07-C2D564D95E20}"/>
              </a:ext>
            </a:extLst>
          </p:cNvPr>
          <p:cNvSpPr txBox="1"/>
          <p:nvPr/>
        </p:nvSpPr>
        <p:spPr>
          <a:xfrm>
            <a:off x="1589210" y="2784257"/>
            <a:ext cx="1143000" cy="323165"/>
          </a:xfrm>
          <a:prstGeom prst="rect">
            <a:avLst/>
          </a:prstGeom>
          <a:noFill/>
        </p:spPr>
        <p:txBody>
          <a:bodyPr wrap="square" rtlCol="0">
            <a:spAutoFit/>
          </a:bodyPr>
          <a:lstStyle/>
          <a:p>
            <a:pPr algn="ctr"/>
            <a:r>
              <a:rPr lang="en-US" sz="1500" b="1" dirty="0">
                <a:solidFill>
                  <a:schemeClr val="bg1"/>
                </a:solidFill>
                <a:latin typeface="Calibri" panose="020F0502020204030204" pitchFamily="34" charset="0"/>
                <a:cs typeface="Calibri" panose="020F0502020204030204" pitchFamily="34" charset="0"/>
              </a:rPr>
              <a:t>User</a:t>
            </a:r>
          </a:p>
        </p:txBody>
      </p:sp>
      <p:sp>
        <p:nvSpPr>
          <p:cNvPr id="43" name="TextBox 42">
            <a:extLst>
              <a:ext uri="{FF2B5EF4-FFF2-40B4-BE49-F238E27FC236}">
                <a16:creationId xmlns:a16="http://schemas.microsoft.com/office/drawing/2014/main" id="{1FB95783-0CB0-BE60-CE83-358DF836C416}"/>
              </a:ext>
            </a:extLst>
          </p:cNvPr>
          <p:cNvSpPr txBox="1"/>
          <p:nvPr/>
        </p:nvSpPr>
        <p:spPr>
          <a:xfrm>
            <a:off x="8849459" y="3589105"/>
            <a:ext cx="1139333" cy="461665"/>
          </a:xfrm>
          <a:prstGeom prst="rect">
            <a:avLst/>
          </a:prstGeom>
          <a:noFill/>
        </p:spPr>
        <p:txBody>
          <a:bodyPr wrap="square" rtlCol="0">
            <a:spAutoFit/>
          </a:bodyPr>
          <a:lstStyle/>
          <a:p>
            <a:pPr algn="ctr"/>
            <a:r>
              <a:rPr lang="en-US" sz="1200" b="1" dirty="0">
                <a:solidFill>
                  <a:schemeClr val="bg1"/>
                </a:solidFill>
                <a:latin typeface="Calibri" panose="020F0502020204030204" pitchFamily="34" charset="0"/>
                <a:cs typeface="Calibri" panose="020F0502020204030204" pitchFamily="34" charset="0"/>
              </a:rPr>
              <a:t>Insurance Companies</a:t>
            </a:r>
          </a:p>
        </p:txBody>
      </p:sp>
      <p:sp>
        <p:nvSpPr>
          <p:cNvPr id="44" name="TextBox 43">
            <a:extLst>
              <a:ext uri="{FF2B5EF4-FFF2-40B4-BE49-F238E27FC236}">
                <a16:creationId xmlns:a16="http://schemas.microsoft.com/office/drawing/2014/main" id="{6F6822EF-F029-F7A0-EAC6-52FB1806935A}"/>
              </a:ext>
            </a:extLst>
          </p:cNvPr>
          <p:cNvSpPr txBox="1"/>
          <p:nvPr/>
        </p:nvSpPr>
        <p:spPr>
          <a:xfrm>
            <a:off x="8954230" y="2771803"/>
            <a:ext cx="1090982" cy="276999"/>
          </a:xfrm>
          <a:prstGeom prst="rect">
            <a:avLst/>
          </a:prstGeom>
          <a:noFill/>
        </p:spPr>
        <p:txBody>
          <a:bodyPr wrap="square" rtlCol="0">
            <a:spAutoFit/>
          </a:bodyPr>
          <a:lstStyle/>
          <a:p>
            <a:pPr algn="ctr"/>
            <a:r>
              <a:rPr lang="en-US" sz="1200" b="1" dirty="0">
                <a:solidFill>
                  <a:schemeClr val="bg1"/>
                </a:solidFill>
                <a:latin typeface="Calibri" panose="020F0502020204030204" pitchFamily="34" charset="0"/>
                <a:cs typeface="Calibri" panose="020F0502020204030204" pitchFamily="34" charset="0"/>
              </a:rPr>
              <a:t>Hospitals</a:t>
            </a:r>
          </a:p>
        </p:txBody>
      </p:sp>
      <p:sp>
        <p:nvSpPr>
          <p:cNvPr id="45" name="TextBox 44">
            <a:extLst>
              <a:ext uri="{FF2B5EF4-FFF2-40B4-BE49-F238E27FC236}">
                <a16:creationId xmlns:a16="http://schemas.microsoft.com/office/drawing/2014/main" id="{39EFFF46-62D2-7620-507F-1BEB8C39B122}"/>
              </a:ext>
            </a:extLst>
          </p:cNvPr>
          <p:cNvSpPr txBox="1"/>
          <p:nvPr/>
        </p:nvSpPr>
        <p:spPr>
          <a:xfrm>
            <a:off x="8685336" y="1698840"/>
            <a:ext cx="1359876" cy="276999"/>
          </a:xfrm>
          <a:prstGeom prst="rect">
            <a:avLst/>
          </a:prstGeom>
          <a:noFill/>
        </p:spPr>
        <p:txBody>
          <a:bodyPr wrap="square" rtlCol="0">
            <a:spAutoFit/>
          </a:bodyPr>
          <a:lstStyle/>
          <a:p>
            <a:pPr algn="ctr"/>
            <a:r>
              <a:rPr lang="en-US" sz="1200" b="1" dirty="0">
                <a:solidFill>
                  <a:schemeClr val="bg1"/>
                </a:solidFill>
                <a:latin typeface="Calibri" panose="020F0502020204030204" pitchFamily="34" charset="0"/>
                <a:cs typeface="Calibri" panose="020F0502020204030204" pitchFamily="34" charset="0"/>
              </a:rPr>
              <a:t>Medical Labs</a:t>
            </a:r>
          </a:p>
        </p:txBody>
      </p:sp>
      <p:cxnSp>
        <p:nvCxnSpPr>
          <p:cNvPr id="46" name="Straight Arrow Connector 45">
            <a:extLst>
              <a:ext uri="{FF2B5EF4-FFF2-40B4-BE49-F238E27FC236}">
                <a16:creationId xmlns:a16="http://schemas.microsoft.com/office/drawing/2014/main" id="{D0434CA5-48F5-EB06-23DC-8303319B26D7}"/>
              </a:ext>
            </a:extLst>
          </p:cNvPr>
          <p:cNvCxnSpPr>
            <a:cxnSpLocks/>
          </p:cNvCxnSpPr>
          <p:nvPr/>
        </p:nvCxnSpPr>
        <p:spPr>
          <a:xfrm>
            <a:off x="4725863" y="2488640"/>
            <a:ext cx="690198"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47" name="Rectangle 46">
            <a:extLst>
              <a:ext uri="{FF2B5EF4-FFF2-40B4-BE49-F238E27FC236}">
                <a16:creationId xmlns:a16="http://schemas.microsoft.com/office/drawing/2014/main" id="{7050DABC-736A-C64B-830D-4787E12F57F0}"/>
              </a:ext>
            </a:extLst>
          </p:cNvPr>
          <p:cNvSpPr/>
          <p:nvPr/>
        </p:nvSpPr>
        <p:spPr>
          <a:xfrm>
            <a:off x="5468816" y="2334775"/>
            <a:ext cx="1402374" cy="310230"/>
          </a:xfrm>
          <a:prstGeom prst="rect">
            <a:avLst/>
          </a:prstGeom>
          <a:solidFill>
            <a:schemeClr val="accent4">
              <a:alpha val="50000"/>
            </a:schemeClr>
          </a:solidFill>
          <a:ln w="19050">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400" b="1" dirty="0">
                <a:solidFill>
                  <a:schemeClr val="bg1"/>
                </a:solidFill>
                <a:latin typeface="Calibri" panose="020F0502020204030204" pitchFamily="34" charset="0"/>
                <a:cs typeface="Calibri" panose="020F0502020204030204" pitchFamily="34" charset="0"/>
              </a:rPr>
              <a:t>Decentralized ID</a:t>
            </a:r>
          </a:p>
        </p:txBody>
      </p:sp>
      <p:sp>
        <p:nvSpPr>
          <p:cNvPr id="48" name="TextBox 47">
            <a:extLst>
              <a:ext uri="{FF2B5EF4-FFF2-40B4-BE49-F238E27FC236}">
                <a16:creationId xmlns:a16="http://schemas.microsoft.com/office/drawing/2014/main" id="{4754308A-454E-240B-219A-22F9B0A6C4F7}"/>
              </a:ext>
            </a:extLst>
          </p:cNvPr>
          <p:cNvSpPr txBox="1"/>
          <p:nvPr/>
        </p:nvSpPr>
        <p:spPr>
          <a:xfrm>
            <a:off x="3582865" y="2832616"/>
            <a:ext cx="1143000" cy="323165"/>
          </a:xfrm>
          <a:prstGeom prst="rect">
            <a:avLst/>
          </a:prstGeom>
          <a:noFill/>
        </p:spPr>
        <p:txBody>
          <a:bodyPr wrap="square" rtlCol="0">
            <a:spAutoFit/>
          </a:bodyPr>
          <a:lstStyle/>
          <a:p>
            <a:pPr algn="ctr"/>
            <a:r>
              <a:rPr lang="en-US" sz="1500" b="1" dirty="0">
                <a:solidFill>
                  <a:schemeClr val="bg1"/>
                </a:solidFill>
                <a:latin typeface="Calibri" panose="020F0502020204030204" pitchFamily="34" charset="0"/>
                <a:cs typeface="Calibri" panose="020F0502020204030204" pitchFamily="34" charset="0"/>
              </a:rPr>
              <a:t>Credentials</a:t>
            </a:r>
          </a:p>
        </p:txBody>
      </p:sp>
      <p:pic>
        <p:nvPicPr>
          <p:cNvPr id="49" name="Graphic 48" descr="Wallet outline">
            <a:extLst>
              <a:ext uri="{FF2B5EF4-FFF2-40B4-BE49-F238E27FC236}">
                <a16:creationId xmlns:a16="http://schemas.microsoft.com/office/drawing/2014/main" id="{F100E70A-53B2-D1EB-3543-C4699BF6666E}"/>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3031675" y="2078306"/>
            <a:ext cx="426075" cy="411893"/>
          </a:xfrm>
          <a:prstGeom prst="rect">
            <a:avLst/>
          </a:prstGeom>
        </p:spPr>
      </p:pic>
      <p:sp>
        <p:nvSpPr>
          <p:cNvPr id="50" name="TextBox 49">
            <a:extLst>
              <a:ext uri="{FF2B5EF4-FFF2-40B4-BE49-F238E27FC236}">
                <a16:creationId xmlns:a16="http://schemas.microsoft.com/office/drawing/2014/main" id="{1E59102B-C900-5ED9-BF53-1F8F48278027}"/>
              </a:ext>
            </a:extLst>
          </p:cNvPr>
          <p:cNvSpPr txBox="1"/>
          <p:nvPr/>
        </p:nvSpPr>
        <p:spPr>
          <a:xfrm>
            <a:off x="2775437" y="1862167"/>
            <a:ext cx="1204546" cy="276999"/>
          </a:xfrm>
          <a:prstGeom prst="rect">
            <a:avLst/>
          </a:prstGeom>
          <a:noFill/>
        </p:spPr>
        <p:txBody>
          <a:bodyPr wrap="square" rtlCol="0">
            <a:spAutoFit/>
          </a:bodyPr>
          <a:lstStyle/>
          <a:p>
            <a:r>
              <a:rPr lang="en-US" sz="1200" b="1" dirty="0">
                <a:solidFill>
                  <a:schemeClr val="bg1"/>
                </a:solidFill>
                <a:latin typeface="Calibri" panose="020F0502020204030204" pitchFamily="34" charset="0"/>
                <a:cs typeface="Calibri" panose="020F0502020204030204" pitchFamily="34" charset="0"/>
              </a:rPr>
              <a:t>Dock Wallet</a:t>
            </a:r>
          </a:p>
        </p:txBody>
      </p:sp>
    </p:spTree>
    <p:extLst>
      <p:ext uri="{BB962C8B-B14F-4D97-AF65-F5344CB8AC3E}">
        <p14:creationId xmlns:p14="http://schemas.microsoft.com/office/powerpoint/2010/main" val="204847069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emplate>TM02836342[[fn=Ion]]</Template>
  <TotalTime>2783</TotalTime>
  <Words>1514</Words>
  <Application>Microsoft Office PowerPoint</Application>
  <PresentationFormat>Widescreen</PresentationFormat>
  <Paragraphs>230</Paragraphs>
  <Slides>20</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20</vt:i4>
      </vt:variant>
    </vt:vector>
  </HeadingPairs>
  <TitlesOfParts>
    <vt:vector size="28" baseType="lpstr">
      <vt:lpstr>Arial</vt:lpstr>
      <vt:lpstr>Arial Black</vt:lpstr>
      <vt:lpstr>Arial MT</vt:lpstr>
      <vt:lpstr>Calibri</vt:lpstr>
      <vt:lpstr>Century Gothic</vt:lpstr>
      <vt:lpstr>Wingdings</vt:lpstr>
      <vt:lpstr>Wingdings 3</vt:lpstr>
      <vt:lpstr>Ion</vt:lpstr>
      <vt:lpstr>Revolutionizing  Health Insurance  Claim Processes  with Blockchain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Health Insurance using Blockchain</dc:title>
  <dc:creator>Patil, Shubham</dc:creator>
  <cp:lastModifiedBy>Patil, Shubham</cp:lastModifiedBy>
  <cp:revision>15</cp:revision>
  <dcterms:created xsi:type="dcterms:W3CDTF">2023-10-06T04:32:22Z</dcterms:created>
  <dcterms:modified xsi:type="dcterms:W3CDTF">2023-10-10T21:39:40Z</dcterms:modified>
</cp:coreProperties>
</file>